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7" r:id="rId3"/>
    <p:sldId id="262" r:id="rId4"/>
    <p:sldId id="266" r:id="rId5"/>
    <p:sldId id="268" r:id="rId6"/>
    <p:sldId id="269" r:id="rId7"/>
    <p:sldId id="277" r:id="rId8"/>
    <p:sldId id="270" r:id="rId9"/>
    <p:sldId id="2336" r:id="rId10"/>
    <p:sldId id="263" r:id="rId1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E3CDC"/>
    <a:srgbClr val="000000"/>
    <a:srgbClr val="FF27F6"/>
    <a:srgbClr val="FA7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06"/>
    <p:restoredTop sz="94651"/>
  </p:normalViewPr>
  <p:slideViewPr>
    <p:cSldViewPr snapToGrid="0" snapToObjects="1">
      <p:cViewPr varScale="1">
        <p:scale>
          <a:sx n="80" d="100"/>
          <a:sy n="80" d="100"/>
        </p:scale>
        <p:origin x="208" y="7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0F21AB-662B-2545-AFB7-0584A00DA15C}" type="datetimeFigureOut">
              <a:rPr kumimoji="1" lang="ja-JP" altLang="en-US" smtClean="0"/>
              <a:t>2019/6/4</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B21C29-BF12-874F-B5AE-490F5DAA4197}" type="slidenum">
              <a:rPr kumimoji="1" lang="ja-JP" altLang="en-US" smtClean="0"/>
              <a:t>‹#›</a:t>
            </a:fld>
            <a:endParaRPr kumimoji="1" lang="ja-JP" altLang="en-US"/>
          </a:p>
        </p:txBody>
      </p:sp>
    </p:spTree>
    <p:extLst>
      <p:ext uri="{BB962C8B-B14F-4D97-AF65-F5344CB8AC3E}">
        <p14:creationId xmlns:p14="http://schemas.microsoft.com/office/powerpoint/2010/main" val="37609161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AB751F-B873-0F4F-8E92-FFDA347E43D1}"/>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881F341A-3296-0947-A755-184727F024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2C74D86F-32A9-C441-8884-74FCE891B34F}"/>
              </a:ext>
            </a:extLst>
          </p:cNvPr>
          <p:cNvSpPr>
            <a:spLocks noGrp="1"/>
          </p:cNvSpPr>
          <p:nvPr>
            <p:ph type="dt" sz="half" idx="10"/>
          </p:nvPr>
        </p:nvSpPr>
        <p:spPr/>
        <p:txBody>
          <a:bodyPr/>
          <a:lstStyle/>
          <a:p>
            <a:fld id="{4206D2A9-4709-8A4E-B62E-1DE039FA20FB}" type="datetimeFigureOut">
              <a:rPr kumimoji="1" lang="ja-JP" altLang="en-US" smtClean="0"/>
              <a:t>2019/6/4</a:t>
            </a:fld>
            <a:endParaRPr kumimoji="1" lang="ja-JP" altLang="en-US"/>
          </a:p>
        </p:txBody>
      </p:sp>
      <p:sp>
        <p:nvSpPr>
          <p:cNvPr id="5" name="フッター プレースホルダー 4">
            <a:extLst>
              <a:ext uri="{FF2B5EF4-FFF2-40B4-BE49-F238E27FC236}">
                <a16:creationId xmlns:a16="http://schemas.microsoft.com/office/drawing/2014/main" id="{B47E05F2-99BC-414A-800A-8EFB759CA1C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8B8C940-2D56-7743-BCD8-301CB16E14DF}"/>
              </a:ext>
            </a:extLst>
          </p:cNvPr>
          <p:cNvSpPr>
            <a:spLocks noGrp="1"/>
          </p:cNvSpPr>
          <p:nvPr>
            <p:ph type="sldNum" sz="quarter" idx="12"/>
          </p:nvPr>
        </p:nvSpPr>
        <p:spPr/>
        <p:txBody>
          <a:bodyPr/>
          <a:lstStyle/>
          <a:p>
            <a:fld id="{A84C67E8-E5BC-C544-93AF-05725D447CDC}" type="slidenum">
              <a:rPr kumimoji="1" lang="ja-JP" altLang="en-US" smtClean="0"/>
              <a:t>‹#›</a:t>
            </a:fld>
            <a:endParaRPr kumimoji="1" lang="ja-JP" altLang="en-US"/>
          </a:p>
        </p:txBody>
      </p:sp>
    </p:spTree>
    <p:extLst>
      <p:ext uri="{BB962C8B-B14F-4D97-AF65-F5344CB8AC3E}">
        <p14:creationId xmlns:p14="http://schemas.microsoft.com/office/powerpoint/2010/main" val="3527358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2F0E9DB-8CB2-7143-970C-F7393C40C38C}"/>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001CECE-7F87-5240-A7A2-8BCE4F871508}"/>
              </a:ext>
            </a:extLst>
          </p:cNvPr>
          <p:cNvSpPr>
            <a:spLocks noGrp="1"/>
          </p:cNvSpPr>
          <p:nvPr>
            <p:ph type="body" orient="vert" idx="1"/>
          </p:nvPr>
        </p:nvSpPr>
        <p:spPr/>
        <p:txBody>
          <a:bodyPr vert="eaVert"/>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064B4D5-ACA5-6842-96CF-34D89ECF420D}"/>
              </a:ext>
            </a:extLst>
          </p:cNvPr>
          <p:cNvSpPr>
            <a:spLocks noGrp="1"/>
          </p:cNvSpPr>
          <p:nvPr>
            <p:ph type="dt" sz="half" idx="10"/>
          </p:nvPr>
        </p:nvSpPr>
        <p:spPr/>
        <p:txBody>
          <a:bodyPr/>
          <a:lstStyle/>
          <a:p>
            <a:fld id="{4206D2A9-4709-8A4E-B62E-1DE039FA20FB}" type="datetimeFigureOut">
              <a:rPr kumimoji="1" lang="ja-JP" altLang="en-US" smtClean="0"/>
              <a:t>2019/6/4</a:t>
            </a:fld>
            <a:endParaRPr kumimoji="1" lang="ja-JP" altLang="en-US"/>
          </a:p>
        </p:txBody>
      </p:sp>
      <p:sp>
        <p:nvSpPr>
          <p:cNvPr id="5" name="フッター プレースホルダー 4">
            <a:extLst>
              <a:ext uri="{FF2B5EF4-FFF2-40B4-BE49-F238E27FC236}">
                <a16:creationId xmlns:a16="http://schemas.microsoft.com/office/drawing/2014/main" id="{6B7FBD80-EEB4-814D-97A3-48E63514F15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35CF072-2B4A-C44D-BFA9-C6C2165168BF}"/>
              </a:ext>
            </a:extLst>
          </p:cNvPr>
          <p:cNvSpPr>
            <a:spLocks noGrp="1"/>
          </p:cNvSpPr>
          <p:nvPr>
            <p:ph type="sldNum" sz="quarter" idx="12"/>
          </p:nvPr>
        </p:nvSpPr>
        <p:spPr/>
        <p:txBody>
          <a:bodyPr/>
          <a:lstStyle/>
          <a:p>
            <a:fld id="{A84C67E8-E5BC-C544-93AF-05725D447CDC}" type="slidenum">
              <a:rPr kumimoji="1" lang="ja-JP" altLang="en-US" smtClean="0"/>
              <a:t>‹#›</a:t>
            </a:fld>
            <a:endParaRPr kumimoji="1" lang="ja-JP" altLang="en-US"/>
          </a:p>
        </p:txBody>
      </p:sp>
    </p:spTree>
    <p:extLst>
      <p:ext uri="{BB962C8B-B14F-4D97-AF65-F5344CB8AC3E}">
        <p14:creationId xmlns:p14="http://schemas.microsoft.com/office/powerpoint/2010/main" val="2166337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76EA8F11-19A8-7648-944F-22EAF3638973}"/>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069845E-D5B3-1B43-82AA-ACB0BF42293E}"/>
              </a:ext>
            </a:extLst>
          </p:cNvPr>
          <p:cNvSpPr>
            <a:spLocks noGrp="1"/>
          </p:cNvSpPr>
          <p:nvPr>
            <p:ph type="body" orient="vert" idx="1"/>
          </p:nvPr>
        </p:nvSpPr>
        <p:spPr>
          <a:xfrm>
            <a:off x="838200" y="365125"/>
            <a:ext cx="7734300" cy="5811838"/>
          </a:xfrm>
        </p:spPr>
        <p:txBody>
          <a:bodyPr vert="eaVert"/>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08C1A01-36AF-FC4F-BA13-43FAFCD6C175}"/>
              </a:ext>
            </a:extLst>
          </p:cNvPr>
          <p:cNvSpPr>
            <a:spLocks noGrp="1"/>
          </p:cNvSpPr>
          <p:nvPr>
            <p:ph type="dt" sz="half" idx="10"/>
          </p:nvPr>
        </p:nvSpPr>
        <p:spPr/>
        <p:txBody>
          <a:bodyPr/>
          <a:lstStyle/>
          <a:p>
            <a:fld id="{4206D2A9-4709-8A4E-B62E-1DE039FA20FB}" type="datetimeFigureOut">
              <a:rPr kumimoji="1" lang="ja-JP" altLang="en-US" smtClean="0"/>
              <a:t>2019/6/4</a:t>
            </a:fld>
            <a:endParaRPr kumimoji="1" lang="ja-JP" altLang="en-US"/>
          </a:p>
        </p:txBody>
      </p:sp>
      <p:sp>
        <p:nvSpPr>
          <p:cNvPr id="5" name="フッター プレースホルダー 4">
            <a:extLst>
              <a:ext uri="{FF2B5EF4-FFF2-40B4-BE49-F238E27FC236}">
                <a16:creationId xmlns:a16="http://schemas.microsoft.com/office/drawing/2014/main" id="{53905AD3-A486-1944-8923-9F12251AB84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01E0AE0-D893-7A4E-B34A-4CDA9D56F2B5}"/>
              </a:ext>
            </a:extLst>
          </p:cNvPr>
          <p:cNvSpPr>
            <a:spLocks noGrp="1"/>
          </p:cNvSpPr>
          <p:nvPr>
            <p:ph type="sldNum" sz="quarter" idx="12"/>
          </p:nvPr>
        </p:nvSpPr>
        <p:spPr/>
        <p:txBody>
          <a:bodyPr/>
          <a:lstStyle/>
          <a:p>
            <a:fld id="{A84C67E8-E5BC-C544-93AF-05725D447CDC}" type="slidenum">
              <a:rPr kumimoji="1" lang="ja-JP" altLang="en-US" smtClean="0"/>
              <a:t>‹#›</a:t>
            </a:fld>
            <a:endParaRPr kumimoji="1" lang="ja-JP" altLang="en-US"/>
          </a:p>
        </p:txBody>
      </p:sp>
    </p:spTree>
    <p:extLst>
      <p:ext uri="{BB962C8B-B14F-4D97-AF65-F5344CB8AC3E}">
        <p14:creationId xmlns:p14="http://schemas.microsoft.com/office/powerpoint/2010/main" val="3677776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F3BE2D-65EA-934D-A9B8-86B9A93B452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A5BC564-F8C3-9A4F-8500-CC66E28ABD49}"/>
              </a:ext>
            </a:extLst>
          </p:cNvPr>
          <p:cNvSpPr>
            <a:spLocks noGrp="1"/>
          </p:cNvSpPr>
          <p:nvPr>
            <p:ph idx="1"/>
          </p:nvPr>
        </p:nvSpPr>
        <p:spPr/>
        <p:txBody>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DAEAF80-A3A5-3F4E-B33A-351A16BC1B03}"/>
              </a:ext>
            </a:extLst>
          </p:cNvPr>
          <p:cNvSpPr>
            <a:spLocks noGrp="1"/>
          </p:cNvSpPr>
          <p:nvPr>
            <p:ph type="dt" sz="half" idx="10"/>
          </p:nvPr>
        </p:nvSpPr>
        <p:spPr/>
        <p:txBody>
          <a:bodyPr/>
          <a:lstStyle/>
          <a:p>
            <a:fld id="{4206D2A9-4709-8A4E-B62E-1DE039FA20FB}" type="datetimeFigureOut">
              <a:rPr kumimoji="1" lang="ja-JP" altLang="en-US" smtClean="0"/>
              <a:t>2019/6/4</a:t>
            </a:fld>
            <a:endParaRPr kumimoji="1" lang="ja-JP" altLang="en-US"/>
          </a:p>
        </p:txBody>
      </p:sp>
      <p:sp>
        <p:nvSpPr>
          <p:cNvPr id="5" name="フッター プレースホルダー 4">
            <a:extLst>
              <a:ext uri="{FF2B5EF4-FFF2-40B4-BE49-F238E27FC236}">
                <a16:creationId xmlns:a16="http://schemas.microsoft.com/office/drawing/2014/main" id="{88992495-8BB7-5F4B-B096-90CF15D611F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83A62D0-DFF8-1D4B-92AB-EC22C29761DD}"/>
              </a:ext>
            </a:extLst>
          </p:cNvPr>
          <p:cNvSpPr>
            <a:spLocks noGrp="1"/>
          </p:cNvSpPr>
          <p:nvPr>
            <p:ph type="sldNum" sz="quarter" idx="12"/>
          </p:nvPr>
        </p:nvSpPr>
        <p:spPr/>
        <p:txBody>
          <a:bodyPr/>
          <a:lstStyle/>
          <a:p>
            <a:fld id="{A84C67E8-E5BC-C544-93AF-05725D447CDC}" type="slidenum">
              <a:rPr kumimoji="1" lang="ja-JP" altLang="en-US" smtClean="0"/>
              <a:t>‹#›</a:t>
            </a:fld>
            <a:endParaRPr kumimoji="1" lang="ja-JP" altLang="en-US"/>
          </a:p>
        </p:txBody>
      </p:sp>
    </p:spTree>
    <p:extLst>
      <p:ext uri="{BB962C8B-B14F-4D97-AF65-F5344CB8AC3E}">
        <p14:creationId xmlns:p14="http://schemas.microsoft.com/office/powerpoint/2010/main" val="420124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12BD762-8FA3-FF43-AE70-3DD1322F4365}"/>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318080D-8275-CA4E-BECF-0F9D435B29D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0047546-E413-FC4C-8397-4C027EFD0734}"/>
              </a:ext>
            </a:extLst>
          </p:cNvPr>
          <p:cNvSpPr>
            <a:spLocks noGrp="1"/>
          </p:cNvSpPr>
          <p:nvPr>
            <p:ph type="dt" sz="half" idx="10"/>
          </p:nvPr>
        </p:nvSpPr>
        <p:spPr/>
        <p:txBody>
          <a:bodyPr/>
          <a:lstStyle/>
          <a:p>
            <a:fld id="{4206D2A9-4709-8A4E-B62E-1DE039FA20FB}" type="datetimeFigureOut">
              <a:rPr kumimoji="1" lang="ja-JP" altLang="en-US" smtClean="0"/>
              <a:t>2019/6/4</a:t>
            </a:fld>
            <a:endParaRPr kumimoji="1" lang="ja-JP" altLang="en-US"/>
          </a:p>
        </p:txBody>
      </p:sp>
      <p:sp>
        <p:nvSpPr>
          <p:cNvPr id="5" name="フッター プレースホルダー 4">
            <a:extLst>
              <a:ext uri="{FF2B5EF4-FFF2-40B4-BE49-F238E27FC236}">
                <a16:creationId xmlns:a16="http://schemas.microsoft.com/office/drawing/2014/main" id="{FDC25FA0-2F89-914F-AA1B-B364182911F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E651BA6-4D8B-6D48-9043-951412D9C2A9}"/>
              </a:ext>
            </a:extLst>
          </p:cNvPr>
          <p:cNvSpPr>
            <a:spLocks noGrp="1"/>
          </p:cNvSpPr>
          <p:nvPr>
            <p:ph type="sldNum" sz="quarter" idx="12"/>
          </p:nvPr>
        </p:nvSpPr>
        <p:spPr/>
        <p:txBody>
          <a:bodyPr/>
          <a:lstStyle/>
          <a:p>
            <a:fld id="{A84C67E8-E5BC-C544-93AF-05725D447CDC}" type="slidenum">
              <a:rPr kumimoji="1" lang="ja-JP" altLang="en-US" smtClean="0"/>
              <a:t>‹#›</a:t>
            </a:fld>
            <a:endParaRPr kumimoji="1" lang="ja-JP" altLang="en-US"/>
          </a:p>
        </p:txBody>
      </p:sp>
    </p:spTree>
    <p:extLst>
      <p:ext uri="{BB962C8B-B14F-4D97-AF65-F5344CB8AC3E}">
        <p14:creationId xmlns:p14="http://schemas.microsoft.com/office/powerpoint/2010/main" val="279049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C0F724-296E-3B4A-B471-E3D8DBE0938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BA6E33A-85DA-D74E-B259-B6E840668907}"/>
              </a:ext>
            </a:extLst>
          </p:cNvPr>
          <p:cNvSpPr>
            <a:spLocks noGrp="1"/>
          </p:cNvSpPr>
          <p:nvPr>
            <p:ph sz="half" idx="1"/>
          </p:nvPr>
        </p:nvSpPr>
        <p:spPr>
          <a:xfrm>
            <a:off x="838200" y="1825625"/>
            <a:ext cx="5181600" cy="4351338"/>
          </a:xfrm>
        </p:spPr>
        <p:txBody>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0AB2B832-BD4E-3942-A9C9-9EF3188DE2C2}"/>
              </a:ext>
            </a:extLst>
          </p:cNvPr>
          <p:cNvSpPr>
            <a:spLocks noGrp="1"/>
          </p:cNvSpPr>
          <p:nvPr>
            <p:ph sz="half" idx="2"/>
          </p:nvPr>
        </p:nvSpPr>
        <p:spPr>
          <a:xfrm>
            <a:off x="6172200" y="1825625"/>
            <a:ext cx="5181600" cy="4351338"/>
          </a:xfrm>
        </p:spPr>
        <p:txBody>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EED7C92B-9764-504F-9F68-A0282B0D0F52}"/>
              </a:ext>
            </a:extLst>
          </p:cNvPr>
          <p:cNvSpPr>
            <a:spLocks noGrp="1"/>
          </p:cNvSpPr>
          <p:nvPr>
            <p:ph type="dt" sz="half" idx="10"/>
          </p:nvPr>
        </p:nvSpPr>
        <p:spPr/>
        <p:txBody>
          <a:bodyPr/>
          <a:lstStyle/>
          <a:p>
            <a:fld id="{4206D2A9-4709-8A4E-B62E-1DE039FA20FB}" type="datetimeFigureOut">
              <a:rPr kumimoji="1" lang="ja-JP" altLang="en-US" smtClean="0"/>
              <a:t>2019/6/4</a:t>
            </a:fld>
            <a:endParaRPr kumimoji="1" lang="ja-JP" altLang="en-US"/>
          </a:p>
        </p:txBody>
      </p:sp>
      <p:sp>
        <p:nvSpPr>
          <p:cNvPr id="6" name="フッター プレースホルダー 5">
            <a:extLst>
              <a:ext uri="{FF2B5EF4-FFF2-40B4-BE49-F238E27FC236}">
                <a16:creationId xmlns:a16="http://schemas.microsoft.com/office/drawing/2014/main" id="{9B389054-2B28-5945-8D46-64ADF7CED0E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5AA4BAC-52AA-BD44-BD94-B8D3A2CEC716}"/>
              </a:ext>
            </a:extLst>
          </p:cNvPr>
          <p:cNvSpPr>
            <a:spLocks noGrp="1"/>
          </p:cNvSpPr>
          <p:nvPr>
            <p:ph type="sldNum" sz="quarter" idx="12"/>
          </p:nvPr>
        </p:nvSpPr>
        <p:spPr/>
        <p:txBody>
          <a:bodyPr/>
          <a:lstStyle/>
          <a:p>
            <a:fld id="{A84C67E8-E5BC-C544-93AF-05725D447CDC}" type="slidenum">
              <a:rPr kumimoji="1" lang="ja-JP" altLang="en-US" smtClean="0"/>
              <a:t>‹#›</a:t>
            </a:fld>
            <a:endParaRPr kumimoji="1" lang="ja-JP" altLang="en-US"/>
          </a:p>
        </p:txBody>
      </p:sp>
    </p:spTree>
    <p:extLst>
      <p:ext uri="{BB962C8B-B14F-4D97-AF65-F5344CB8AC3E}">
        <p14:creationId xmlns:p14="http://schemas.microsoft.com/office/powerpoint/2010/main" val="3251467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71F20D-0F89-F84C-93BF-56F810B1C63C}"/>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826C7C1-E9EC-4948-8035-43B245E4BE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A3090952-A738-664E-B72A-95B2F8D511AB}"/>
              </a:ext>
            </a:extLst>
          </p:cNvPr>
          <p:cNvSpPr>
            <a:spLocks noGrp="1"/>
          </p:cNvSpPr>
          <p:nvPr>
            <p:ph sz="half" idx="2"/>
          </p:nvPr>
        </p:nvSpPr>
        <p:spPr>
          <a:xfrm>
            <a:off x="839788" y="2505075"/>
            <a:ext cx="5157787" cy="3684588"/>
          </a:xfrm>
        </p:spPr>
        <p:txBody>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C1A8524-2F4E-1942-8FEC-7411CCEA15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コンテンツ プレースホルダー 5">
            <a:extLst>
              <a:ext uri="{FF2B5EF4-FFF2-40B4-BE49-F238E27FC236}">
                <a16:creationId xmlns:a16="http://schemas.microsoft.com/office/drawing/2014/main" id="{DB99E80F-8F78-084B-ADF0-DB019C6626CC}"/>
              </a:ext>
            </a:extLst>
          </p:cNvPr>
          <p:cNvSpPr>
            <a:spLocks noGrp="1"/>
          </p:cNvSpPr>
          <p:nvPr>
            <p:ph sz="quarter" idx="4"/>
          </p:nvPr>
        </p:nvSpPr>
        <p:spPr>
          <a:xfrm>
            <a:off x="6172200" y="2505075"/>
            <a:ext cx="5183188" cy="3684588"/>
          </a:xfrm>
        </p:spPr>
        <p:txBody>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F423FC57-1D3B-7848-B486-E33C57B3A48A}"/>
              </a:ext>
            </a:extLst>
          </p:cNvPr>
          <p:cNvSpPr>
            <a:spLocks noGrp="1"/>
          </p:cNvSpPr>
          <p:nvPr>
            <p:ph type="dt" sz="half" idx="10"/>
          </p:nvPr>
        </p:nvSpPr>
        <p:spPr/>
        <p:txBody>
          <a:bodyPr/>
          <a:lstStyle/>
          <a:p>
            <a:fld id="{4206D2A9-4709-8A4E-B62E-1DE039FA20FB}" type="datetimeFigureOut">
              <a:rPr kumimoji="1" lang="ja-JP" altLang="en-US" smtClean="0"/>
              <a:t>2019/6/4</a:t>
            </a:fld>
            <a:endParaRPr kumimoji="1" lang="ja-JP" altLang="en-US"/>
          </a:p>
        </p:txBody>
      </p:sp>
      <p:sp>
        <p:nvSpPr>
          <p:cNvPr id="8" name="フッター プレースホルダー 7">
            <a:extLst>
              <a:ext uri="{FF2B5EF4-FFF2-40B4-BE49-F238E27FC236}">
                <a16:creationId xmlns:a16="http://schemas.microsoft.com/office/drawing/2014/main" id="{7383C65F-28FC-A941-A33B-DBE8E29AA1E2}"/>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8BCE3E93-A662-BC4C-81AB-88A654840327}"/>
              </a:ext>
            </a:extLst>
          </p:cNvPr>
          <p:cNvSpPr>
            <a:spLocks noGrp="1"/>
          </p:cNvSpPr>
          <p:nvPr>
            <p:ph type="sldNum" sz="quarter" idx="12"/>
          </p:nvPr>
        </p:nvSpPr>
        <p:spPr/>
        <p:txBody>
          <a:bodyPr/>
          <a:lstStyle/>
          <a:p>
            <a:fld id="{A84C67E8-E5BC-C544-93AF-05725D447CDC}" type="slidenum">
              <a:rPr kumimoji="1" lang="ja-JP" altLang="en-US" smtClean="0"/>
              <a:t>‹#›</a:t>
            </a:fld>
            <a:endParaRPr kumimoji="1" lang="ja-JP" altLang="en-US"/>
          </a:p>
        </p:txBody>
      </p:sp>
    </p:spTree>
    <p:extLst>
      <p:ext uri="{BB962C8B-B14F-4D97-AF65-F5344CB8AC3E}">
        <p14:creationId xmlns:p14="http://schemas.microsoft.com/office/powerpoint/2010/main" val="1954459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84F0AC-BB6F-9046-8376-CEA22F69CA9D}"/>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1F323AF3-9517-B94A-A3AC-CDDA2AAA6F13}"/>
              </a:ext>
            </a:extLst>
          </p:cNvPr>
          <p:cNvSpPr>
            <a:spLocks noGrp="1"/>
          </p:cNvSpPr>
          <p:nvPr>
            <p:ph type="dt" sz="half" idx="10"/>
          </p:nvPr>
        </p:nvSpPr>
        <p:spPr/>
        <p:txBody>
          <a:bodyPr/>
          <a:lstStyle/>
          <a:p>
            <a:fld id="{4206D2A9-4709-8A4E-B62E-1DE039FA20FB}" type="datetimeFigureOut">
              <a:rPr kumimoji="1" lang="ja-JP" altLang="en-US" smtClean="0"/>
              <a:t>2019/6/4</a:t>
            </a:fld>
            <a:endParaRPr kumimoji="1" lang="ja-JP" altLang="en-US"/>
          </a:p>
        </p:txBody>
      </p:sp>
      <p:sp>
        <p:nvSpPr>
          <p:cNvPr id="4" name="フッター プレースホルダー 3">
            <a:extLst>
              <a:ext uri="{FF2B5EF4-FFF2-40B4-BE49-F238E27FC236}">
                <a16:creationId xmlns:a16="http://schemas.microsoft.com/office/drawing/2014/main" id="{F2878A3A-AE9A-7F4F-A678-99E688CE59A1}"/>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2C0276FD-1B68-644B-B775-F9581125BBA4}"/>
              </a:ext>
            </a:extLst>
          </p:cNvPr>
          <p:cNvSpPr>
            <a:spLocks noGrp="1"/>
          </p:cNvSpPr>
          <p:nvPr>
            <p:ph type="sldNum" sz="quarter" idx="12"/>
          </p:nvPr>
        </p:nvSpPr>
        <p:spPr/>
        <p:txBody>
          <a:bodyPr/>
          <a:lstStyle/>
          <a:p>
            <a:fld id="{A84C67E8-E5BC-C544-93AF-05725D447CDC}" type="slidenum">
              <a:rPr kumimoji="1" lang="ja-JP" altLang="en-US" smtClean="0"/>
              <a:t>‹#›</a:t>
            </a:fld>
            <a:endParaRPr kumimoji="1" lang="ja-JP" altLang="en-US"/>
          </a:p>
        </p:txBody>
      </p:sp>
    </p:spTree>
    <p:extLst>
      <p:ext uri="{BB962C8B-B14F-4D97-AF65-F5344CB8AC3E}">
        <p14:creationId xmlns:p14="http://schemas.microsoft.com/office/powerpoint/2010/main" val="1744949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E87D579-DC40-3647-A07D-A0AF14DD7977}"/>
              </a:ext>
            </a:extLst>
          </p:cNvPr>
          <p:cNvSpPr>
            <a:spLocks noGrp="1"/>
          </p:cNvSpPr>
          <p:nvPr>
            <p:ph type="dt" sz="half" idx="10"/>
          </p:nvPr>
        </p:nvSpPr>
        <p:spPr/>
        <p:txBody>
          <a:bodyPr/>
          <a:lstStyle/>
          <a:p>
            <a:fld id="{4206D2A9-4709-8A4E-B62E-1DE039FA20FB}" type="datetimeFigureOut">
              <a:rPr kumimoji="1" lang="ja-JP" altLang="en-US" smtClean="0"/>
              <a:t>2019/6/4</a:t>
            </a:fld>
            <a:endParaRPr kumimoji="1" lang="ja-JP" altLang="en-US"/>
          </a:p>
        </p:txBody>
      </p:sp>
      <p:sp>
        <p:nvSpPr>
          <p:cNvPr id="3" name="フッター プレースホルダー 2">
            <a:extLst>
              <a:ext uri="{FF2B5EF4-FFF2-40B4-BE49-F238E27FC236}">
                <a16:creationId xmlns:a16="http://schemas.microsoft.com/office/drawing/2014/main" id="{486CF170-60FD-F44A-B37D-A2CD9281B0B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576D81FB-532D-2646-92F0-FB64B9B71A44}"/>
              </a:ext>
            </a:extLst>
          </p:cNvPr>
          <p:cNvSpPr>
            <a:spLocks noGrp="1"/>
          </p:cNvSpPr>
          <p:nvPr>
            <p:ph type="sldNum" sz="quarter" idx="12"/>
          </p:nvPr>
        </p:nvSpPr>
        <p:spPr/>
        <p:txBody>
          <a:bodyPr/>
          <a:lstStyle/>
          <a:p>
            <a:fld id="{A84C67E8-E5BC-C544-93AF-05725D447CDC}" type="slidenum">
              <a:rPr kumimoji="1" lang="ja-JP" altLang="en-US" smtClean="0"/>
              <a:t>‹#›</a:t>
            </a:fld>
            <a:endParaRPr kumimoji="1" lang="ja-JP" altLang="en-US"/>
          </a:p>
        </p:txBody>
      </p:sp>
    </p:spTree>
    <p:extLst>
      <p:ext uri="{BB962C8B-B14F-4D97-AF65-F5344CB8AC3E}">
        <p14:creationId xmlns:p14="http://schemas.microsoft.com/office/powerpoint/2010/main" val="3944342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9D609B-4DFA-0549-B5C0-D6FB35AC75C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CCE7B22-D214-2748-9BAA-0DFC587B1C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93852C0B-FE47-074D-80E8-523F85EC6F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5977643-FE29-A040-AFA2-D73CE213B4D5}"/>
              </a:ext>
            </a:extLst>
          </p:cNvPr>
          <p:cNvSpPr>
            <a:spLocks noGrp="1"/>
          </p:cNvSpPr>
          <p:nvPr>
            <p:ph type="dt" sz="half" idx="10"/>
          </p:nvPr>
        </p:nvSpPr>
        <p:spPr/>
        <p:txBody>
          <a:bodyPr/>
          <a:lstStyle/>
          <a:p>
            <a:fld id="{4206D2A9-4709-8A4E-B62E-1DE039FA20FB}" type="datetimeFigureOut">
              <a:rPr kumimoji="1" lang="ja-JP" altLang="en-US" smtClean="0"/>
              <a:t>2019/6/4</a:t>
            </a:fld>
            <a:endParaRPr kumimoji="1" lang="ja-JP" altLang="en-US"/>
          </a:p>
        </p:txBody>
      </p:sp>
      <p:sp>
        <p:nvSpPr>
          <p:cNvPr id="6" name="フッター プレースホルダー 5">
            <a:extLst>
              <a:ext uri="{FF2B5EF4-FFF2-40B4-BE49-F238E27FC236}">
                <a16:creationId xmlns:a16="http://schemas.microsoft.com/office/drawing/2014/main" id="{CBC916FC-A53E-DB43-984C-04BC4264EC6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2A8F826-CB18-254E-875C-1AFF413512CD}"/>
              </a:ext>
            </a:extLst>
          </p:cNvPr>
          <p:cNvSpPr>
            <a:spLocks noGrp="1"/>
          </p:cNvSpPr>
          <p:nvPr>
            <p:ph type="sldNum" sz="quarter" idx="12"/>
          </p:nvPr>
        </p:nvSpPr>
        <p:spPr/>
        <p:txBody>
          <a:bodyPr/>
          <a:lstStyle/>
          <a:p>
            <a:fld id="{A84C67E8-E5BC-C544-93AF-05725D447CDC}" type="slidenum">
              <a:rPr kumimoji="1" lang="ja-JP" altLang="en-US" smtClean="0"/>
              <a:t>‹#›</a:t>
            </a:fld>
            <a:endParaRPr kumimoji="1" lang="ja-JP" altLang="en-US"/>
          </a:p>
        </p:txBody>
      </p:sp>
    </p:spTree>
    <p:extLst>
      <p:ext uri="{BB962C8B-B14F-4D97-AF65-F5344CB8AC3E}">
        <p14:creationId xmlns:p14="http://schemas.microsoft.com/office/powerpoint/2010/main" val="3941978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01F025-2AC6-BB44-80FF-0D331FDE60D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E5EF9B5-662C-EF43-B760-A84413ABF2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C7E9835B-EC06-2A40-835F-92E0CB3A28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DC949D0C-AD30-F346-BEAA-EDE46B6CAB55}"/>
              </a:ext>
            </a:extLst>
          </p:cNvPr>
          <p:cNvSpPr>
            <a:spLocks noGrp="1"/>
          </p:cNvSpPr>
          <p:nvPr>
            <p:ph type="dt" sz="half" idx="10"/>
          </p:nvPr>
        </p:nvSpPr>
        <p:spPr/>
        <p:txBody>
          <a:bodyPr/>
          <a:lstStyle/>
          <a:p>
            <a:fld id="{4206D2A9-4709-8A4E-B62E-1DE039FA20FB}" type="datetimeFigureOut">
              <a:rPr kumimoji="1" lang="ja-JP" altLang="en-US" smtClean="0"/>
              <a:t>2019/6/4</a:t>
            </a:fld>
            <a:endParaRPr kumimoji="1" lang="ja-JP" altLang="en-US"/>
          </a:p>
        </p:txBody>
      </p:sp>
      <p:sp>
        <p:nvSpPr>
          <p:cNvPr id="6" name="フッター プレースホルダー 5">
            <a:extLst>
              <a:ext uri="{FF2B5EF4-FFF2-40B4-BE49-F238E27FC236}">
                <a16:creationId xmlns:a16="http://schemas.microsoft.com/office/drawing/2014/main" id="{8721F84C-3275-6D4B-B059-417D8A0F9D7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9EBF595-7E26-9541-97F8-79CB893D23B4}"/>
              </a:ext>
            </a:extLst>
          </p:cNvPr>
          <p:cNvSpPr>
            <a:spLocks noGrp="1"/>
          </p:cNvSpPr>
          <p:nvPr>
            <p:ph type="sldNum" sz="quarter" idx="12"/>
          </p:nvPr>
        </p:nvSpPr>
        <p:spPr/>
        <p:txBody>
          <a:bodyPr/>
          <a:lstStyle/>
          <a:p>
            <a:fld id="{A84C67E8-E5BC-C544-93AF-05725D447CDC}" type="slidenum">
              <a:rPr kumimoji="1" lang="ja-JP" altLang="en-US" smtClean="0"/>
              <a:t>‹#›</a:t>
            </a:fld>
            <a:endParaRPr kumimoji="1" lang="ja-JP" altLang="en-US"/>
          </a:p>
        </p:txBody>
      </p:sp>
    </p:spTree>
    <p:extLst>
      <p:ext uri="{BB962C8B-B14F-4D97-AF65-F5344CB8AC3E}">
        <p14:creationId xmlns:p14="http://schemas.microsoft.com/office/powerpoint/2010/main" val="2882667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7DF33DDC-7C3A-044F-86A5-873AC01A9B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ACE9A7D-52FB-F640-B3E3-C031340903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8E80196-FCC9-C148-8DDA-C7C40CCD16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06D2A9-4709-8A4E-B62E-1DE039FA20FB}" type="datetimeFigureOut">
              <a:rPr kumimoji="1" lang="ja-JP" altLang="en-US" smtClean="0"/>
              <a:t>2019/6/4</a:t>
            </a:fld>
            <a:endParaRPr kumimoji="1" lang="ja-JP" altLang="en-US"/>
          </a:p>
        </p:txBody>
      </p:sp>
      <p:sp>
        <p:nvSpPr>
          <p:cNvPr id="5" name="フッター プレースホルダー 4">
            <a:extLst>
              <a:ext uri="{FF2B5EF4-FFF2-40B4-BE49-F238E27FC236}">
                <a16:creationId xmlns:a16="http://schemas.microsoft.com/office/drawing/2014/main" id="{742D3939-1285-4641-B29A-87D58BB000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5CEC8D52-F36A-8642-A053-3DE185A516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4C67E8-E5BC-C544-93AF-05725D447CDC}" type="slidenum">
              <a:rPr kumimoji="1" lang="ja-JP" altLang="en-US" smtClean="0"/>
              <a:t>‹#›</a:t>
            </a:fld>
            <a:endParaRPr kumimoji="1" lang="ja-JP" altLang="en-US"/>
          </a:p>
        </p:txBody>
      </p:sp>
    </p:spTree>
    <p:extLst>
      <p:ext uri="{BB962C8B-B14F-4D97-AF65-F5344CB8AC3E}">
        <p14:creationId xmlns:p14="http://schemas.microsoft.com/office/powerpoint/2010/main" val="1992606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9DB4635-DD8F-904B-80E9-0CF5C4A48CA9}"/>
              </a:ext>
            </a:extLst>
          </p:cNvPr>
          <p:cNvSpPr>
            <a:spLocks noGrp="1"/>
          </p:cNvSpPr>
          <p:nvPr>
            <p:ph type="ctrTitle"/>
          </p:nvPr>
        </p:nvSpPr>
        <p:spPr>
          <a:xfrm>
            <a:off x="144379" y="0"/>
            <a:ext cx="12047621" cy="2823411"/>
          </a:xfrm>
        </p:spPr>
        <p:txBody>
          <a:bodyPr>
            <a:normAutofit fontScale="90000"/>
          </a:bodyPr>
          <a:lstStyle/>
          <a:p>
            <a:pPr>
              <a:lnSpc>
                <a:spcPct val="100000"/>
              </a:lnSpc>
            </a:pPr>
            <a:r>
              <a:rPr kumimoji="1" lang="en-US" altLang="ja-JP" b="1" dirty="0"/>
              <a:t>Report from</a:t>
            </a:r>
            <a:br>
              <a:rPr kumimoji="1" lang="en-US" altLang="ja-JP" b="1" dirty="0"/>
            </a:br>
            <a:r>
              <a:rPr kumimoji="1" lang="en-US" altLang="ja-JP" b="1" dirty="0"/>
              <a:t> the IHO-IOC joint Guiding Committee</a:t>
            </a:r>
            <a:br>
              <a:rPr kumimoji="1" lang="en-US" altLang="ja-JP" b="1" dirty="0"/>
            </a:br>
            <a:r>
              <a:rPr kumimoji="1" lang="en-US" altLang="ja-JP" b="1" dirty="0"/>
              <a:t>for GEBCO</a:t>
            </a:r>
            <a:endParaRPr kumimoji="1" lang="ja-JP" altLang="en-US" b="1"/>
          </a:p>
        </p:txBody>
      </p:sp>
      <p:sp>
        <p:nvSpPr>
          <p:cNvPr id="3" name="字幕 2">
            <a:extLst>
              <a:ext uri="{FF2B5EF4-FFF2-40B4-BE49-F238E27FC236}">
                <a16:creationId xmlns:a16="http://schemas.microsoft.com/office/drawing/2014/main" id="{D727CE99-86BC-764C-A4AB-1E217FDB2DB0}"/>
              </a:ext>
            </a:extLst>
          </p:cNvPr>
          <p:cNvSpPr>
            <a:spLocks noGrp="1"/>
          </p:cNvSpPr>
          <p:nvPr>
            <p:ph type="subTitle" idx="1"/>
          </p:nvPr>
        </p:nvSpPr>
        <p:spPr>
          <a:xfrm>
            <a:off x="1362636" y="5258080"/>
            <a:ext cx="9144000" cy="1371319"/>
          </a:xfrm>
        </p:spPr>
        <p:txBody>
          <a:bodyPr>
            <a:noAutofit/>
          </a:bodyPr>
          <a:lstStyle/>
          <a:p>
            <a:r>
              <a:rPr kumimoji="1" lang="en-US" altLang="ja-JP" sz="3600" dirty="0"/>
              <a:t>Shin TANI</a:t>
            </a:r>
          </a:p>
          <a:p>
            <a:r>
              <a:rPr lang="en-US" altLang="ja-JP" sz="3600" dirty="0"/>
              <a:t>Chair, GGC</a:t>
            </a:r>
            <a:endParaRPr kumimoji="1" lang="ja-JP" altLang="en-US" sz="3600"/>
          </a:p>
        </p:txBody>
      </p:sp>
      <p:sp>
        <p:nvSpPr>
          <p:cNvPr id="4" name="字幕 2">
            <a:extLst>
              <a:ext uri="{FF2B5EF4-FFF2-40B4-BE49-F238E27FC236}">
                <a16:creationId xmlns:a16="http://schemas.microsoft.com/office/drawing/2014/main" id="{84B98BFE-D710-324F-BBB5-45C72ED501E7}"/>
              </a:ext>
            </a:extLst>
          </p:cNvPr>
          <p:cNvSpPr txBox="1">
            <a:spLocks/>
          </p:cNvSpPr>
          <p:nvPr/>
        </p:nvSpPr>
        <p:spPr>
          <a:xfrm>
            <a:off x="1362636" y="3581372"/>
            <a:ext cx="9144000" cy="137776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en-US" altLang="ja-JP" sz="3600" dirty="0"/>
              <a:t>to IRCC11 at GENOVA</a:t>
            </a:r>
          </a:p>
          <a:p>
            <a:r>
              <a:rPr lang="en-US" altLang="ja-JP" sz="3600" dirty="0"/>
              <a:t>June 4 2019</a:t>
            </a:r>
            <a:endParaRPr lang="ja-JP" altLang="en-US" sz="3600"/>
          </a:p>
        </p:txBody>
      </p:sp>
    </p:spTree>
    <p:extLst>
      <p:ext uri="{BB962C8B-B14F-4D97-AF65-F5344CB8AC3E}">
        <p14:creationId xmlns:p14="http://schemas.microsoft.com/office/powerpoint/2010/main" val="3848072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E63617F-7A6C-AB4B-A10D-CB3532AB0087}"/>
              </a:ext>
            </a:extLst>
          </p:cNvPr>
          <p:cNvSpPr>
            <a:spLocks noGrp="1"/>
          </p:cNvSpPr>
          <p:nvPr>
            <p:ph type="title"/>
          </p:nvPr>
        </p:nvSpPr>
        <p:spPr>
          <a:xfrm>
            <a:off x="838200" y="0"/>
            <a:ext cx="10515600" cy="1074821"/>
          </a:xfrm>
        </p:spPr>
        <p:txBody>
          <a:bodyPr/>
          <a:lstStyle/>
          <a:p>
            <a:pPr lvl="0" algn="ctr"/>
            <a:r>
              <a:rPr lang="en-GB" altLang="ja-JP" b="1" dirty="0"/>
              <a:t>Actions Required of IRCC</a:t>
            </a:r>
            <a:endParaRPr lang="ja-JP" altLang="ja-JP"/>
          </a:p>
        </p:txBody>
      </p:sp>
      <p:sp>
        <p:nvSpPr>
          <p:cNvPr id="3" name="コンテンツ プレースホルダー 2">
            <a:extLst>
              <a:ext uri="{FF2B5EF4-FFF2-40B4-BE49-F238E27FC236}">
                <a16:creationId xmlns:a16="http://schemas.microsoft.com/office/drawing/2014/main" id="{B1FA26D1-C32B-C34B-A85E-70838B63ADCB}"/>
              </a:ext>
            </a:extLst>
          </p:cNvPr>
          <p:cNvSpPr>
            <a:spLocks noGrp="1"/>
          </p:cNvSpPr>
          <p:nvPr>
            <p:ph idx="1"/>
          </p:nvPr>
        </p:nvSpPr>
        <p:spPr>
          <a:xfrm>
            <a:off x="489857" y="1248109"/>
            <a:ext cx="11364686" cy="5462934"/>
          </a:xfrm>
        </p:spPr>
        <p:txBody>
          <a:bodyPr>
            <a:normAutofit fontScale="92500" lnSpcReduction="20000"/>
          </a:bodyPr>
          <a:lstStyle/>
          <a:p>
            <a:pPr lvl="0">
              <a:lnSpc>
                <a:spcPct val="120000"/>
              </a:lnSpc>
              <a:spcBef>
                <a:spcPts val="2400"/>
              </a:spcBef>
            </a:pPr>
            <a:r>
              <a:rPr lang="en-GB" altLang="ja-JP" dirty="0"/>
              <a:t>Note the contents of this report </a:t>
            </a:r>
            <a:r>
              <a:rPr lang="en-US" altLang="ja-JP" dirty="0"/>
              <a:t>(</a:t>
            </a:r>
            <a:r>
              <a:rPr lang="en-US" altLang="ja-JP" b="1" dirty="0"/>
              <a:t>IRCC11-07I1</a:t>
            </a:r>
            <a:r>
              <a:rPr lang="en-US" altLang="ja-JP" dirty="0"/>
              <a:t>)</a:t>
            </a:r>
            <a:r>
              <a:rPr lang="en-GB" altLang="ja-JP" dirty="0"/>
              <a:t>;</a:t>
            </a:r>
            <a:endParaRPr lang="ja-JP" altLang="ja-JP"/>
          </a:p>
          <a:p>
            <a:pPr lvl="0">
              <a:lnSpc>
                <a:spcPct val="120000"/>
              </a:lnSpc>
              <a:spcBef>
                <a:spcPts val="1200"/>
              </a:spcBef>
            </a:pPr>
            <a:r>
              <a:rPr lang="en-GB" altLang="ja-JP" dirty="0"/>
              <a:t>Endorse the revision of the Rules of Procedure of Guiding Committee.</a:t>
            </a:r>
          </a:p>
          <a:p>
            <a:pPr lvl="0">
              <a:lnSpc>
                <a:spcPct val="120000"/>
              </a:lnSpc>
              <a:spcBef>
                <a:spcPts val="1200"/>
              </a:spcBef>
            </a:pPr>
            <a:r>
              <a:rPr lang="en-GB" altLang="ja-JP" dirty="0"/>
              <a:t>Continue to encourage RHCs to organize contribution of bathymetric data in shallower coastal areas from their member states to GEBCO in order to support the production of higher resolution gridded data products of GEBCO;</a:t>
            </a:r>
            <a:endParaRPr lang="ja-JP" altLang="ja-JP"/>
          </a:p>
          <a:p>
            <a:pPr lvl="0">
              <a:lnSpc>
                <a:spcPct val="120000"/>
              </a:lnSpc>
              <a:spcBef>
                <a:spcPts val="1200"/>
              </a:spcBef>
            </a:pPr>
            <a:r>
              <a:rPr lang="en-GB" altLang="ja-JP" dirty="0"/>
              <a:t>Encourage RHCs to invite and communicate with GEBCO members to their meetings as appropriate; </a:t>
            </a:r>
          </a:p>
          <a:p>
            <a:pPr>
              <a:lnSpc>
                <a:spcPct val="120000"/>
              </a:lnSpc>
              <a:spcBef>
                <a:spcPts val="1200"/>
              </a:spcBef>
            </a:pPr>
            <a:r>
              <a:rPr lang="en-US" altLang="ja-JP" dirty="0"/>
              <a:t>Consider the establishment of much stronger linkages mechanism between RHCs and RDACCs of Seabed 2030:</a:t>
            </a:r>
            <a:r>
              <a:rPr lang="en-GB" altLang="ja-JP" dirty="0"/>
              <a:t> and</a:t>
            </a:r>
            <a:endParaRPr lang="ja-JP" altLang="ja-JP"/>
          </a:p>
          <a:p>
            <a:pPr lvl="0">
              <a:lnSpc>
                <a:spcPct val="120000"/>
              </a:lnSpc>
              <a:spcBef>
                <a:spcPts val="1200"/>
              </a:spcBef>
            </a:pPr>
            <a:r>
              <a:rPr lang="en-GB" altLang="ja-JP" dirty="0"/>
              <a:t>Take any actions deemed necessary.</a:t>
            </a:r>
            <a:endParaRPr lang="ja-JP" altLang="ja-JP"/>
          </a:p>
          <a:p>
            <a:pPr>
              <a:spcBef>
                <a:spcPts val="2400"/>
              </a:spcBef>
            </a:pPr>
            <a:endParaRPr kumimoji="1" lang="ja-JP" altLang="en-US"/>
          </a:p>
        </p:txBody>
      </p:sp>
    </p:spTree>
    <p:extLst>
      <p:ext uri="{BB962C8B-B14F-4D97-AF65-F5344CB8AC3E}">
        <p14:creationId xmlns:p14="http://schemas.microsoft.com/office/powerpoint/2010/main" val="581572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6D8304-42C9-B142-B55D-05E105701D7B}"/>
              </a:ext>
            </a:extLst>
          </p:cNvPr>
          <p:cNvSpPr>
            <a:spLocks noGrp="1"/>
          </p:cNvSpPr>
          <p:nvPr>
            <p:ph type="title"/>
          </p:nvPr>
        </p:nvSpPr>
        <p:spPr>
          <a:xfrm>
            <a:off x="826168" y="0"/>
            <a:ext cx="11126346" cy="870571"/>
          </a:xfrm>
        </p:spPr>
        <p:txBody>
          <a:bodyPr>
            <a:normAutofit/>
          </a:bodyPr>
          <a:lstStyle/>
          <a:p>
            <a:pPr algn="ctr"/>
            <a:r>
              <a:rPr lang="en-GB" altLang="ja-JP" sz="3600" b="1" dirty="0"/>
              <a:t>                     List of GGC members      </a:t>
            </a:r>
            <a:r>
              <a:rPr lang="en-GB" altLang="ja-JP" sz="2800" b="1" dirty="0"/>
              <a:t>– as of 3 June 2019</a:t>
            </a:r>
            <a:endParaRPr lang="ja-JP" altLang="ja-JP" sz="2800"/>
          </a:p>
        </p:txBody>
      </p:sp>
      <p:sp>
        <p:nvSpPr>
          <p:cNvPr id="3" name="コンテンツ プレースホルダー 2">
            <a:extLst>
              <a:ext uri="{FF2B5EF4-FFF2-40B4-BE49-F238E27FC236}">
                <a16:creationId xmlns:a16="http://schemas.microsoft.com/office/drawing/2014/main" id="{773A6705-A2CD-AF4A-AD05-16FD26B7E148}"/>
              </a:ext>
            </a:extLst>
          </p:cNvPr>
          <p:cNvSpPr>
            <a:spLocks noGrp="1"/>
          </p:cNvSpPr>
          <p:nvPr>
            <p:ph idx="1"/>
          </p:nvPr>
        </p:nvSpPr>
        <p:spPr>
          <a:xfrm>
            <a:off x="826168" y="870571"/>
            <a:ext cx="11126346" cy="5775158"/>
          </a:xfrm>
        </p:spPr>
        <p:txBody>
          <a:bodyPr>
            <a:noAutofit/>
          </a:bodyPr>
          <a:lstStyle/>
          <a:p>
            <a:pPr marL="0" indent="0">
              <a:buNone/>
            </a:pPr>
            <a:r>
              <a:rPr lang="en-GB" altLang="ja-JP" sz="1800" b="1" dirty="0"/>
              <a:t>IHO Appointed Members: 						Term Period:</a:t>
            </a:r>
            <a:endParaRPr lang="ja-JP" altLang="ja-JP" sz="1800"/>
          </a:p>
          <a:p>
            <a:pPr marL="0" indent="0">
              <a:buNone/>
            </a:pPr>
            <a:r>
              <a:rPr lang="en-GB" altLang="ja-JP" sz="1800" dirty="0"/>
              <a:t>  Mr Shin Tani 		(Japan) 			(Chair of GGC)</a:t>
            </a:r>
            <a:r>
              <a:rPr lang="en-GB" altLang="ja-JP" sz="1800" i="1" dirty="0"/>
              <a:t>	</a:t>
            </a:r>
            <a:r>
              <a:rPr lang="en-GB" altLang="ja-JP" sz="1800" dirty="0"/>
              <a:t>	  (2018-2023)*</a:t>
            </a:r>
            <a:endParaRPr lang="ja-JP" altLang="ja-JP" sz="1800"/>
          </a:p>
          <a:p>
            <a:pPr marL="0" indent="0">
              <a:spcBef>
                <a:spcPts val="400"/>
              </a:spcBef>
              <a:buNone/>
            </a:pPr>
            <a:r>
              <a:rPr lang="en-GB" altLang="ja-JP" sz="1800" dirty="0"/>
              <a:t>  Dr Hyo Hyun Sung 	(Republic of Korea)	 			  (2014-2019)*</a:t>
            </a:r>
            <a:endParaRPr lang="ja-JP" altLang="ja-JP" sz="1800"/>
          </a:p>
          <a:p>
            <a:pPr marL="0" indent="0">
              <a:spcBef>
                <a:spcPts val="400"/>
              </a:spcBef>
              <a:buNone/>
            </a:pPr>
            <a:r>
              <a:rPr lang="en-GB" altLang="ja-JP" sz="1800" dirty="0"/>
              <a:t>  Dr Graham Allen 	(United Kingdom)			</a:t>
            </a:r>
            <a:r>
              <a:rPr lang="en-GB" altLang="ja-JP" sz="1800" i="1" dirty="0"/>
              <a:t>	  </a:t>
            </a:r>
            <a:r>
              <a:rPr lang="en-GB" altLang="ja-JP" sz="1800" dirty="0"/>
              <a:t>(2015-2020)</a:t>
            </a:r>
            <a:endParaRPr lang="ja-JP" altLang="ja-JP" sz="1800"/>
          </a:p>
          <a:p>
            <a:pPr marL="0" indent="0">
              <a:spcBef>
                <a:spcPts val="400"/>
              </a:spcBef>
              <a:buNone/>
            </a:pPr>
            <a:r>
              <a:rPr lang="en-GB" altLang="ja-JP" sz="1800" dirty="0"/>
              <a:t>  Mr David Millar 		(USA)						  (2018-2023)</a:t>
            </a:r>
            <a:endParaRPr lang="ja-JP" altLang="ja-JP" sz="1800"/>
          </a:p>
          <a:p>
            <a:pPr marL="0" indent="0">
              <a:spcBef>
                <a:spcPts val="400"/>
              </a:spcBef>
              <a:buNone/>
            </a:pPr>
            <a:r>
              <a:rPr lang="en-GB" altLang="ja-JP" sz="1800" dirty="0"/>
              <a:t>  Mr Evert Flier 		(Norway)					  (2019-2024)</a:t>
            </a:r>
            <a:endParaRPr lang="ja-JP" altLang="ja-JP" sz="1800"/>
          </a:p>
          <a:p>
            <a:pPr marL="0" lvl="0" indent="0">
              <a:buNone/>
            </a:pPr>
            <a:r>
              <a:rPr lang="en-GB" altLang="ja-JP" sz="1800" b="1" dirty="0"/>
              <a:t>IOC Appointed Members:</a:t>
            </a:r>
            <a:endParaRPr lang="ja-JP" altLang="ja-JP" sz="1800"/>
          </a:p>
          <a:p>
            <a:pPr marL="0" indent="0">
              <a:buNone/>
            </a:pPr>
            <a:r>
              <a:rPr lang="en-GB" altLang="ja-JP" sz="1800" dirty="0"/>
              <a:t>  Dr </a:t>
            </a:r>
            <a:r>
              <a:rPr lang="en-GB" altLang="ja-JP" sz="1800" dirty="0" err="1"/>
              <a:t>Marzia</a:t>
            </a:r>
            <a:r>
              <a:rPr lang="en-GB" altLang="ja-JP" sz="1800" dirty="0"/>
              <a:t> </a:t>
            </a:r>
            <a:r>
              <a:rPr lang="en-GB" altLang="ja-JP" sz="1800" dirty="0" err="1"/>
              <a:t>Rovere</a:t>
            </a:r>
            <a:r>
              <a:rPr lang="en-GB" altLang="ja-JP" sz="1800" dirty="0"/>
              <a:t> 	(Italy)	 					  (2014-2019)</a:t>
            </a:r>
            <a:endParaRPr lang="ja-JP" altLang="ja-JP" sz="1800"/>
          </a:p>
          <a:p>
            <a:pPr marL="0" indent="0">
              <a:spcBef>
                <a:spcPts val="400"/>
              </a:spcBef>
              <a:buNone/>
            </a:pPr>
            <a:r>
              <a:rPr lang="en-GB" altLang="ja-JP" sz="1800" dirty="0"/>
              <a:t>  Dr Johnathan Kool 	(Australia)					  (2016-2021)</a:t>
            </a:r>
            <a:endParaRPr lang="ja-JP" altLang="ja-JP" sz="1800"/>
          </a:p>
          <a:p>
            <a:pPr marL="0" indent="0">
              <a:spcBef>
                <a:spcPts val="400"/>
              </a:spcBef>
              <a:buNone/>
            </a:pPr>
            <a:r>
              <a:rPr lang="en-GB" altLang="ja-JP" sz="1800" dirty="0"/>
              <a:t>  </a:t>
            </a:r>
            <a:r>
              <a:rPr lang="en-GB" altLang="ja-JP" sz="1800" dirty="0" err="1"/>
              <a:t>Capt</a:t>
            </a:r>
            <a:r>
              <a:rPr lang="en-GB" altLang="ja-JP" sz="1800" dirty="0"/>
              <a:t> Leonid </a:t>
            </a:r>
            <a:r>
              <a:rPr lang="en-GB" altLang="ja-JP" sz="1800" dirty="0" err="1"/>
              <a:t>Shalnov</a:t>
            </a:r>
            <a:r>
              <a:rPr lang="en-GB" altLang="ja-JP" sz="1800" dirty="0"/>
              <a:t> 	(Russian Federation)				  (2016-2021)</a:t>
            </a:r>
            <a:endParaRPr lang="ja-JP" altLang="ja-JP" sz="1800"/>
          </a:p>
          <a:p>
            <a:pPr marL="0" indent="0">
              <a:spcBef>
                <a:spcPts val="400"/>
              </a:spcBef>
              <a:buNone/>
            </a:pPr>
            <a:r>
              <a:rPr lang="en-GB" altLang="ja-JP" sz="1800" dirty="0"/>
              <a:t>  Dr Martin Jakobsson 	(Sweden) 		(Vice-chair of GGC)	  (2018-2023)</a:t>
            </a:r>
            <a:endParaRPr lang="ja-JP" altLang="ja-JP" sz="1800"/>
          </a:p>
          <a:p>
            <a:pPr marL="0" indent="0">
              <a:spcBef>
                <a:spcPts val="400"/>
              </a:spcBef>
              <a:buNone/>
            </a:pPr>
            <a:r>
              <a:rPr lang="en-GB" altLang="ja-JP" sz="1800" dirty="0"/>
              <a:t>  Lt Dr Karolina </a:t>
            </a:r>
            <a:r>
              <a:rPr lang="en-GB" altLang="ja-JP" sz="1800" dirty="0" err="1"/>
              <a:t>Zwolak</a:t>
            </a:r>
            <a:r>
              <a:rPr lang="en-GB" altLang="ja-JP" sz="1800" dirty="0"/>
              <a:t> 	(Poland) 					  (2018-2023)</a:t>
            </a:r>
            <a:endParaRPr kumimoji="1" lang="en-US" altLang="ja-JP" sz="1800" dirty="0"/>
          </a:p>
          <a:p>
            <a:pPr marL="0" lvl="0" indent="0">
              <a:buNone/>
            </a:pPr>
            <a:r>
              <a:rPr lang="en-GB" altLang="ja-JP" sz="1800" b="1" dirty="0"/>
              <a:t>Ex-</a:t>
            </a:r>
            <a:r>
              <a:rPr lang="en-GB" altLang="ja-JP" sz="1800" b="1" dirty="0" err="1"/>
              <a:t>Officios</a:t>
            </a:r>
            <a:r>
              <a:rPr lang="en-GB" altLang="ja-JP" sz="1800" b="1" dirty="0"/>
              <a:t>:</a:t>
            </a:r>
            <a:endParaRPr lang="ja-JP" altLang="ja-JP" sz="1800"/>
          </a:p>
          <a:p>
            <a:pPr marL="0" indent="0">
              <a:buNone/>
            </a:pPr>
            <a:r>
              <a:rPr lang="en-US" altLang="ja-JP" sz="1800" dirty="0"/>
              <a:t>  </a:t>
            </a:r>
            <a:r>
              <a:rPr lang="en-US" altLang="ja-JP" sz="1800" dirty="0" err="1"/>
              <a:t>Dr</a:t>
            </a:r>
            <a:r>
              <a:rPr lang="en-US" altLang="ja-JP" sz="1800" dirty="0"/>
              <a:t> Vicki </a:t>
            </a:r>
            <a:r>
              <a:rPr lang="en-US" altLang="ja-JP" sz="1800" dirty="0" err="1"/>
              <a:t>Ferrini</a:t>
            </a:r>
            <a:r>
              <a:rPr lang="en-US" altLang="ja-JP" sz="1800" dirty="0"/>
              <a:t> 		(USA) 			(Chair of SCRUM)</a:t>
            </a:r>
          </a:p>
          <a:p>
            <a:pPr marL="0" indent="0">
              <a:spcBef>
                <a:spcPts val="400"/>
              </a:spcBef>
              <a:buNone/>
            </a:pPr>
            <a:r>
              <a:rPr lang="en-US" altLang="ja-JP" sz="1800" dirty="0"/>
              <a:t>  </a:t>
            </a:r>
            <a:r>
              <a:rPr lang="en-US" altLang="ja-JP" sz="1800" dirty="0" err="1"/>
              <a:t>Mr</a:t>
            </a:r>
            <a:r>
              <a:rPr lang="en-US" altLang="ja-JP" sz="1800" dirty="0"/>
              <a:t> Thierry Schmitt 	(France) 		(Chair of TSCOM)</a:t>
            </a:r>
          </a:p>
          <a:p>
            <a:pPr marL="0" indent="0">
              <a:spcBef>
                <a:spcPts val="400"/>
              </a:spcBef>
              <a:buNone/>
            </a:pPr>
            <a:r>
              <a:rPr lang="en-US" altLang="ja-JP" sz="1800" dirty="0"/>
              <a:t>  </a:t>
            </a:r>
            <a:r>
              <a:rPr lang="en-US" altLang="ja-JP" sz="1800" dirty="0" err="1"/>
              <a:t>Mr</a:t>
            </a:r>
            <a:r>
              <a:rPr lang="en-US" altLang="ja-JP" sz="1800" dirty="0"/>
              <a:t> Hyun-</a:t>
            </a:r>
            <a:r>
              <a:rPr lang="en-US" altLang="ja-JP" sz="1800" dirty="0" err="1"/>
              <a:t>Chul</a:t>
            </a:r>
            <a:r>
              <a:rPr lang="en-US" altLang="ja-JP" sz="1800" dirty="0"/>
              <a:t> Han 	(Republic of Korea) 	(Chair of SCUFN) </a:t>
            </a:r>
          </a:p>
          <a:p>
            <a:pPr marL="0" indent="0">
              <a:spcBef>
                <a:spcPts val="400"/>
              </a:spcBef>
              <a:buNone/>
            </a:pPr>
            <a:r>
              <a:rPr lang="en-US" altLang="ja-JP" sz="1800" dirty="0"/>
              <a:t>  </a:t>
            </a:r>
            <a:r>
              <a:rPr lang="en-US" altLang="ja-JP" sz="1800" dirty="0" err="1"/>
              <a:t>Dr</a:t>
            </a:r>
            <a:r>
              <a:rPr lang="en-US" altLang="ja-JP" sz="1800" dirty="0"/>
              <a:t> Hyo Hyun Sung 	(Republic of Korea) 	(Chair of interim SCOPE)</a:t>
            </a:r>
          </a:p>
          <a:p>
            <a:pPr marL="0" indent="0">
              <a:spcBef>
                <a:spcPts val="400"/>
              </a:spcBef>
              <a:buNone/>
            </a:pPr>
            <a:r>
              <a:rPr lang="en-US" altLang="ja-JP" sz="1800" dirty="0"/>
              <a:t>  </a:t>
            </a:r>
            <a:r>
              <a:rPr lang="en-US" altLang="ja-JP" sz="1800" dirty="0" err="1"/>
              <a:t>Ms</a:t>
            </a:r>
            <a:r>
              <a:rPr lang="en-US" altLang="ja-JP" sz="1800" dirty="0"/>
              <a:t> Jennifer Jencks 	(USA) 			(Director of IHO-DCDB) </a:t>
            </a:r>
          </a:p>
          <a:p>
            <a:pPr marL="0" indent="0">
              <a:spcBef>
                <a:spcPts val="400"/>
              </a:spcBef>
              <a:buNone/>
            </a:pPr>
            <a:endParaRPr kumimoji="1" lang="en-GB" altLang="ja-JP" sz="1600" dirty="0"/>
          </a:p>
          <a:p>
            <a:pPr marL="0" indent="0">
              <a:buNone/>
            </a:pPr>
            <a:endParaRPr lang="en-GB" altLang="ja-JP" sz="1600" dirty="0"/>
          </a:p>
          <a:p>
            <a:pPr marL="0" indent="0">
              <a:buNone/>
            </a:pPr>
            <a:endParaRPr kumimoji="1" lang="en-GB" altLang="ja-JP" sz="1600" dirty="0"/>
          </a:p>
          <a:p>
            <a:pPr marL="0" indent="0">
              <a:buNone/>
            </a:pPr>
            <a:endParaRPr kumimoji="1" lang="ja-JP" altLang="en-US" sz="1600"/>
          </a:p>
        </p:txBody>
      </p:sp>
    </p:spTree>
    <p:extLst>
      <p:ext uri="{BB962C8B-B14F-4D97-AF65-F5344CB8AC3E}">
        <p14:creationId xmlns:p14="http://schemas.microsoft.com/office/powerpoint/2010/main" val="2326491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CC0175-C9CA-6340-B981-EC1D067E4D31}"/>
              </a:ext>
            </a:extLst>
          </p:cNvPr>
          <p:cNvSpPr>
            <a:spLocks noGrp="1"/>
          </p:cNvSpPr>
          <p:nvPr>
            <p:ph type="title"/>
          </p:nvPr>
        </p:nvSpPr>
        <p:spPr>
          <a:xfrm>
            <a:off x="838200" y="0"/>
            <a:ext cx="10515600" cy="1058779"/>
          </a:xfrm>
        </p:spPr>
        <p:txBody>
          <a:bodyPr/>
          <a:lstStyle/>
          <a:p>
            <a:pPr algn="ctr"/>
            <a:r>
              <a:rPr lang="en-GB" altLang="ja-JP" b="1" dirty="0"/>
              <a:t>Progress on IRCC-10 Action Items</a:t>
            </a:r>
            <a:r>
              <a:rPr lang="ja-JP" altLang="ja-JP"/>
              <a:t> </a:t>
            </a:r>
            <a:endParaRPr kumimoji="1" lang="ja-JP" altLang="en-US"/>
          </a:p>
        </p:txBody>
      </p:sp>
      <p:sp>
        <p:nvSpPr>
          <p:cNvPr id="3" name="コンテンツ プレースホルダー 2">
            <a:extLst>
              <a:ext uri="{FF2B5EF4-FFF2-40B4-BE49-F238E27FC236}">
                <a16:creationId xmlns:a16="http://schemas.microsoft.com/office/drawing/2014/main" id="{5087A41E-9007-0D40-8282-748F367904A1}"/>
              </a:ext>
            </a:extLst>
          </p:cNvPr>
          <p:cNvSpPr>
            <a:spLocks noGrp="1"/>
          </p:cNvSpPr>
          <p:nvPr>
            <p:ph idx="1"/>
          </p:nvPr>
        </p:nvSpPr>
        <p:spPr>
          <a:xfrm>
            <a:off x="838200" y="1325563"/>
            <a:ext cx="10880558" cy="5283784"/>
          </a:xfrm>
        </p:spPr>
        <p:txBody>
          <a:bodyPr>
            <a:noAutofit/>
          </a:bodyPr>
          <a:lstStyle/>
          <a:p>
            <a:pPr>
              <a:lnSpc>
                <a:spcPct val="100000"/>
              </a:lnSpc>
            </a:pPr>
            <a:r>
              <a:rPr lang="en-GB" altLang="ja-JP" sz="2200" b="1" dirty="0"/>
              <a:t>Decision 1</a:t>
            </a:r>
            <a:r>
              <a:rPr lang="en-GB" altLang="ja-JP" sz="2200" dirty="0"/>
              <a:t>: </a:t>
            </a:r>
          </a:p>
          <a:p>
            <a:pPr lvl="1">
              <a:lnSpc>
                <a:spcPct val="100000"/>
              </a:lnSpc>
            </a:pPr>
            <a:r>
              <a:rPr lang="en-GB" altLang="ja-JP" sz="2200" dirty="0"/>
              <a:t>to approve the GEBCO Work Plan 2018-2019 (Annex B of doc. IRCC10-07I).</a:t>
            </a:r>
            <a:endParaRPr lang="ja-JP" altLang="ja-JP" sz="2200"/>
          </a:p>
          <a:p>
            <a:pPr>
              <a:lnSpc>
                <a:spcPct val="100000"/>
              </a:lnSpc>
            </a:pPr>
            <a:r>
              <a:rPr lang="en-GB" altLang="ja-JP" sz="2200" b="1" dirty="0"/>
              <a:t>Recommendations to RHC:</a:t>
            </a:r>
            <a:endParaRPr lang="ja-JP" altLang="ja-JP" sz="2200" b="1"/>
          </a:p>
          <a:p>
            <a:pPr marL="914400" lvl="1" indent="-457200">
              <a:lnSpc>
                <a:spcPct val="100000"/>
              </a:lnSpc>
              <a:buFont typeface="+mj-lt"/>
              <a:buAutoNum type="arabicPeriod"/>
            </a:pPr>
            <a:r>
              <a:rPr lang="en-GB" altLang="ja-JP" sz="2200" dirty="0"/>
              <a:t>Continue to encourage RHCs to organize contribution of bathymetric data in shallower coastal areas from their member states to GEBCO in order to support the production of higher resolution gridded data products of GEBCO;</a:t>
            </a:r>
            <a:endParaRPr lang="ja-JP" altLang="ja-JP" sz="2200"/>
          </a:p>
          <a:p>
            <a:pPr marL="914400" lvl="1" indent="-457200">
              <a:lnSpc>
                <a:spcPct val="100000"/>
              </a:lnSpc>
              <a:buFont typeface="+mj-lt"/>
              <a:buAutoNum type="arabicPeriod"/>
            </a:pPr>
            <a:r>
              <a:rPr lang="en-GB" altLang="ja-JP" sz="2200" dirty="0"/>
              <a:t>Encourage RHCs to invite and communicate with GEBCO members to their meetings</a:t>
            </a:r>
            <a:endParaRPr lang="ja-JP" altLang="ja-JP" sz="2200"/>
          </a:p>
          <a:p>
            <a:pPr>
              <a:lnSpc>
                <a:spcPct val="100000"/>
              </a:lnSpc>
            </a:pPr>
            <a:r>
              <a:rPr lang="en-GB" altLang="ja-JP" sz="2200" b="1" dirty="0"/>
              <a:t>Decision 2: </a:t>
            </a:r>
          </a:p>
          <a:p>
            <a:pPr lvl="1">
              <a:lnSpc>
                <a:spcPct val="100000"/>
              </a:lnSpc>
            </a:pPr>
            <a:r>
              <a:rPr lang="en-GB" altLang="ja-JP" sz="2200" dirty="0"/>
              <a:t>to note the reports under agenda item 7 (docs. IRCC10-07A to I).</a:t>
            </a:r>
            <a:endParaRPr lang="ja-JP" altLang="ja-JP" sz="2200"/>
          </a:p>
          <a:p>
            <a:pPr>
              <a:lnSpc>
                <a:spcPct val="100000"/>
              </a:lnSpc>
              <a:spcBef>
                <a:spcPts val="2200"/>
              </a:spcBef>
            </a:pPr>
            <a:r>
              <a:rPr lang="en-GB" altLang="ja-JP" sz="2200" dirty="0"/>
              <a:t>There were </a:t>
            </a:r>
            <a:r>
              <a:rPr lang="en-GB" altLang="ja-JP" sz="2200" b="1" dirty="0"/>
              <a:t>no specific actions on the GGC </a:t>
            </a:r>
            <a:r>
              <a:rPr lang="en-GB" altLang="ja-JP" sz="2200" dirty="0"/>
              <a:t>from IRCC10.</a:t>
            </a:r>
            <a:r>
              <a:rPr lang="ja-JP" altLang="ja-JP" sz="2200"/>
              <a:t> </a:t>
            </a:r>
            <a:r>
              <a:rPr lang="en-US" altLang="ja-JP" sz="2200" dirty="0"/>
              <a:t> </a:t>
            </a:r>
          </a:p>
        </p:txBody>
      </p:sp>
    </p:spTree>
    <p:extLst>
      <p:ext uri="{BB962C8B-B14F-4D97-AF65-F5344CB8AC3E}">
        <p14:creationId xmlns:p14="http://schemas.microsoft.com/office/powerpoint/2010/main" val="4196657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6D8304-42C9-B142-B55D-05E105701D7B}"/>
              </a:ext>
            </a:extLst>
          </p:cNvPr>
          <p:cNvSpPr>
            <a:spLocks noGrp="1"/>
          </p:cNvSpPr>
          <p:nvPr>
            <p:ph type="title"/>
          </p:nvPr>
        </p:nvSpPr>
        <p:spPr>
          <a:xfrm>
            <a:off x="838200" y="0"/>
            <a:ext cx="10515600" cy="757989"/>
          </a:xfrm>
        </p:spPr>
        <p:txBody>
          <a:bodyPr>
            <a:normAutofit/>
          </a:bodyPr>
          <a:lstStyle/>
          <a:p>
            <a:pPr algn="ctr"/>
            <a:r>
              <a:rPr kumimoji="1" lang="en-US" altLang="ja-JP" b="1" dirty="0"/>
              <a:t>meetings</a:t>
            </a:r>
            <a:endParaRPr kumimoji="1" lang="ja-JP" altLang="en-US" b="1"/>
          </a:p>
        </p:txBody>
      </p:sp>
      <p:sp>
        <p:nvSpPr>
          <p:cNvPr id="3" name="コンテンツ プレースホルダー 2">
            <a:extLst>
              <a:ext uri="{FF2B5EF4-FFF2-40B4-BE49-F238E27FC236}">
                <a16:creationId xmlns:a16="http://schemas.microsoft.com/office/drawing/2014/main" id="{773A6705-A2CD-AF4A-AD05-16FD26B7E148}"/>
              </a:ext>
            </a:extLst>
          </p:cNvPr>
          <p:cNvSpPr>
            <a:spLocks noGrp="1"/>
          </p:cNvSpPr>
          <p:nvPr>
            <p:ph idx="1"/>
          </p:nvPr>
        </p:nvSpPr>
        <p:spPr>
          <a:xfrm>
            <a:off x="506187" y="914400"/>
            <a:ext cx="11299370" cy="5698671"/>
          </a:xfrm>
        </p:spPr>
        <p:txBody>
          <a:bodyPr>
            <a:normAutofit fontScale="92500" lnSpcReduction="10000"/>
          </a:bodyPr>
          <a:lstStyle/>
          <a:p>
            <a:pPr>
              <a:lnSpc>
                <a:spcPct val="120000"/>
              </a:lnSpc>
            </a:pPr>
            <a:r>
              <a:rPr lang="en-GB" altLang="ja-JP" dirty="0"/>
              <a:t>35</a:t>
            </a:r>
            <a:r>
              <a:rPr lang="en-GB" altLang="ja-JP" baseline="30000" dirty="0"/>
              <a:t>th</a:t>
            </a:r>
            <a:r>
              <a:rPr lang="en-GB" altLang="ja-JP" dirty="0"/>
              <a:t> meeting of the GEBCO Guiding Committee (GGC)</a:t>
            </a:r>
          </a:p>
          <a:p>
            <a:pPr lvl="1">
              <a:lnSpc>
                <a:spcPct val="120000"/>
              </a:lnSpc>
            </a:pPr>
            <a:r>
              <a:rPr lang="en-GB" altLang="ja-JP" dirty="0"/>
              <a:t>Canberra, Australia,15 to 16 November 2018, chaired by Mr. Shin Tani (Japan)</a:t>
            </a:r>
          </a:p>
          <a:p>
            <a:pPr>
              <a:lnSpc>
                <a:spcPct val="120000"/>
              </a:lnSpc>
            </a:pPr>
            <a:r>
              <a:rPr lang="en-GB" altLang="ja-JP" dirty="0"/>
              <a:t>Technical Sub-Committee on Ocean Mapping (TSCOM), </a:t>
            </a:r>
          </a:p>
          <a:p>
            <a:pPr>
              <a:spcBef>
                <a:spcPts val="0"/>
              </a:spcBef>
            </a:pPr>
            <a:r>
              <a:rPr lang="en-GB" altLang="ja-JP" dirty="0"/>
              <a:t>Sub-Committee on Regional Undersea Mapping (SCRUM)</a:t>
            </a:r>
          </a:p>
          <a:p>
            <a:pPr>
              <a:spcBef>
                <a:spcPts val="0"/>
              </a:spcBef>
            </a:pPr>
            <a:r>
              <a:rPr lang="en-GB" altLang="ja-JP" dirty="0"/>
              <a:t>Outreach Working Group</a:t>
            </a:r>
          </a:p>
          <a:p>
            <a:pPr lvl="1">
              <a:lnSpc>
                <a:spcPct val="120000"/>
              </a:lnSpc>
            </a:pPr>
            <a:r>
              <a:rPr lang="en-GB" altLang="ja-JP" dirty="0"/>
              <a:t>Canberra, Australia,12 to 13 November 2018, chaired by </a:t>
            </a:r>
            <a:r>
              <a:rPr lang="en-GB" altLang="ja-JP" dirty="0" err="1"/>
              <a:t>Dr.</a:t>
            </a:r>
            <a:r>
              <a:rPr lang="en-GB" altLang="ja-JP" dirty="0"/>
              <a:t> Karen Marks (USA), (Chair of the TSCOM), and Dr Vicki </a:t>
            </a:r>
            <a:r>
              <a:rPr lang="en-GB" altLang="ja-JP" dirty="0" err="1"/>
              <a:t>Ferrini</a:t>
            </a:r>
            <a:r>
              <a:rPr lang="en-GB" altLang="ja-JP" dirty="0"/>
              <a:t> (USA)</a:t>
            </a:r>
            <a:r>
              <a:rPr lang="ja-JP" altLang="ja-JP"/>
              <a:t> </a:t>
            </a:r>
            <a:r>
              <a:rPr lang="en-GB" altLang="ja-JP" dirty="0"/>
              <a:t> (Chair of the SCRUM)</a:t>
            </a:r>
            <a:r>
              <a:rPr lang="ja-JP" altLang="ja-JP"/>
              <a:t> </a:t>
            </a:r>
            <a:endParaRPr lang="en-GB" altLang="ja-JP" dirty="0"/>
          </a:p>
          <a:p>
            <a:pPr>
              <a:lnSpc>
                <a:spcPct val="120000"/>
              </a:lnSpc>
            </a:pPr>
            <a:r>
              <a:rPr lang="en-GB" altLang="ja-JP" dirty="0"/>
              <a:t>The GEBCO Symposium, Canberra, Australia, 14 November 2018.</a:t>
            </a:r>
          </a:p>
          <a:p>
            <a:pPr>
              <a:lnSpc>
                <a:spcPct val="120000"/>
              </a:lnSpc>
            </a:pPr>
            <a:r>
              <a:rPr lang="en-GB" altLang="ja-JP" dirty="0"/>
              <a:t>102 delegates from 22 Member States participated across the five days.</a:t>
            </a:r>
          </a:p>
          <a:p>
            <a:pPr>
              <a:lnSpc>
                <a:spcPct val="120000"/>
              </a:lnSpc>
              <a:spcBef>
                <a:spcPts val="2200"/>
              </a:spcBef>
            </a:pPr>
            <a:r>
              <a:rPr lang="en-GB" altLang="ja-JP" dirty="0"/>
              <a:t>The Sub-Committee for Undersea Feature Names (SCUFN)</a:t>
            </a:r>
          </a:p>
          <a:p>
            <a:pPr lvl="1">
              <a:lnSpc>
                <a:spcPct val="120000"/>
              </a:lnSpc>
            </a:pPr>
            <a:r>
              <a:rPr lang="en-GB" altLang="ja-JP" dirty="0"/>
              <a:t>Wellington, New Zealand, 23 to 27 October 2018, </a:t>
            </a:r>
          </a:p>
          <a:p>
            <a:pPr lvl="1">
              <a:lnSpc>
                <a:spcPct val="100000"/>
              </a:lnSpc>
            </a:pPr>
            <a:r>
              <a:rPr lang="en-GB" altLang="ja-JP" dirty="0"/>
              <a:t>chaired by Dr Hans-Werner </a:t>
            </a:r>
            <a:r>
              <a:rPr lang="en-GB" altLang="ja-JP" dirty="0" err="1"/>
              <a:t>Schenke</a:t>
            </a:r>
            <a:r>
              <a:rPr lang="en-GB" altLang="ja-JP" dirty="0"/>
              <a:t> (Germany).</a:t>
            </a:r>
            <a:endParaRPr lang="ja-JP" altLang="ja-JP"/>
          </a:p>
          <a:p>
            <a:pPr>
              <a:lnSpc>
                <a:spcPct val="120000"/>
              </a:lnSpc>
            </a:pPr>
            <a:endParaRPr kumimoji="1" lang="ja-JP" altLang="en-US"/>
          </a:p>
        </p:txBody>
      </p:sp>
    </p:spTree>
    <p:extLst>
      <p:ext uri="{BB962C8B-B14F-4D97-AF65-F5344CB8AC3E}">
        <p14:creationId xmlns:p14="http://schemas.microsoft.com/office/powerpoint/2010/main" val="2271991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500"/>
                                        <p:tgtEl>
                                          <p:spTgt spid="3">
                                            <p:txEl>
                                              <p:pRg st="0" end="0"/>
                                            </p:txEl>
                                          </p:spTgt>
                                        </p:tgtEl>
                                      </p:cBhvr>
                                    </p:animEffect>
                                  </p:childTnLst>
                                </p:cTn>
                              </p:par>
                            </p:childTnLst>
                          </p:cTn>
                        </p:par>
                        <p:par>
                          <p:cTn id="8" fill="hold">
                            <p:stCondLst>
                              <p:cond delay="2000"/>
                            </p:stCondLst>
                            <p:childTnLst>
                              <p:par>
                                <p:cTn id="9" presetID="22" presetClass="entr" presetSubtype="1" fill="hold" grpId="0"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up)">
                                      <p:cBhvr>
                                        <p:cTn id="16" dur="750"/>
                                        <p:tgtEl>
                                          <p:spTgt spid="3">
                                            <p:txEl>
                                              <p:pRg st="2" end="2"/>
                                            </p:txEl>
                                          </p:spTgt>
                                        </p:tgtEl>
                                      </p:cBhvr>
                                    </p:animEffect>
                                  </p:childTnLst>
                                </p:cTn>
                              </p:par>
                            </p:childTnLst>
                          </p:cTn>
                        </p:par>
                        <p:par>
                          <p:cTn id="17" fill="hold">
                            <p:stCondLst>
                              <p:cond delay="750"/>
                            </p:stCondLst>
                            <p:childTnLst>
                              <p:par>
                                <p:cTn id="18" presetID="22" presetClass="entr" presetSubtype="1"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up)">
                                      <p:cBhvr>
                                        <p:cTn id="20" dur="750"/>
                                        <p:tgtEl>
                                          <p:spTgt spid="3">
                                            <p:txEl>
                                              <p:pRg st="3" end="3"/>
                                            </p:txEl>
                                          </p:spTgt>
                                        </p:tgtEl>
                                      </p:cBhvr>
                                    </p:animEffect>
                                  </p:childTnLst>
                                </p:cTn>
                              </p:par>
                            </p:childTnLst>
                          </p:cTn>
                        </p:par>
                        <p:par>
                          <p:cTn id="21" fill="hold">
                            <p:stCondLst>
                              <p:cond delay="1500"/>
                            </p:stCondLst>
                            <p:childTnLst>
                              <p:par>
                                <p:cTn id="22" presetID="22" presetClass="entr" presetSubtype="1" fill="hold" grpId="0"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up)">
                                      <p:cBhvr>
                                        <p:cTn id="24" dur="750"/>
                                        <p:tgtEl>
                                          <p:spTgt spid="3">
                                            <p:txEl>
                                              <p:pRg st="4" end="4"/>
                                            </p:txEl>
                                          </p:spTgt>
                                        </p:tgtEl>
                                      </p:cBhvr>
                                    </p:animEffect>
                                  </p:childTnLst>
                                </p:cTn>
                              </p:par>
                            </p:childTnLst>
                          </p:cTn>
                        </p:par>
                        <p:par>
                          <p:cTn id="25" fill="hold">
                            <p:stCondLst>
                              <p:cond delay="2250"/>
                            </p:stCondLst>
                            <p:childTnLst>
                              <p:par>
                                <p:cTn id="26" presetID="22" presetClass="entr" presetSubtype="1" fill="hold" grpId="0" nodeType="afterEffect">
                                  <p:stCondLst>
                                    <p:cond delay="50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up)">
                                      <p:cBhvr>
                                        <p:cTn id="28" dur="75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wipe(up)">
                                      <p:cBhvr>
                                        <p:cTn id="33" dur="750"/>
                                        <p:tgtEl>
                                          <p:spTgt spid="3">
                                            <p:txEl>
                                              <p:pRg st="6" end="6"/>
                                            </p:txEl>
                                          </p:spTgt>
                                        </p:tgtEl>
                                      </p:cBhvr>
                                    </p:animEffect>
                                  </p:childTnLst>
                                </p:cTn>
                              </p:par>
                            </p:childTnLst>
                          </p:cTn>
                        </p:par>
                        <p:par>
                          <p:cTn id="34" fill="hold">
                            <p:stCondLst>
                              <p:cond delay="750"/>
                            </p:stCondLst>
                            <p:childTnLst>
                              <p:par>
                                <p:cTn id="35" presetID="22" presetClass="entr" presetSubtype="1" fill="hold" grpId="0" nodeType="after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up)">
                                      <p:cBhvr>
                                        <p:cTn id="37" dur="75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up)">
                                      <p:cBhvr>
                                        <p:cTn id="42" dur="750"/>
                                        <p:tgtEl>
                                          <p:spTgt spid="3">
                                            <p:txEl>
                                              <p:pRg st="8" end="8"/>
                                            </p:txEl>
                                          </p:spTgt>
                                        </p:tgtEl>
                                      </p:cBhvr>
                                    </p:animEffect>
                                  </p:childTnLst>
                                </p:cTn>
                              </p:par>
                            </p:childTnLst>
                          </p:cTn>
                        </p:par>
                        <p:par>
                          <p:cTn id="43" fill="hold">
                            <p:stCondLst>
                              <p:cond delay="750"/>
                            </p:stCondLst>
                            <p:childTnLst>
                              <p:par>
                                <p:cTn id="44" presetID="22" presetClass="entr" presetSubtype="1" fill="hold" grpId="0" nodeType="afterEffect">
                                  <p:stCondLst>
                                    <p:cond delay="50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wipe(up)">
                                      <p:cBhvr>
                                        <p:cTn id="46" dur="750"/>
                                        <p:tgtEl>
                                          <p:spTgt spid="3">
                                            <p:txEl>
                                              <p:pRg st="9" end="9"/>
                                            </p:txEl>
                                          </p:spTgt>
                                        </p:tgtEl>
                                      </p:cBhvr>
                                    </p:animEffect>
                                  </p:childTnLst>
                                </p:cTn>
                              </p:par>
                            </p:childTnLst>
                          </p:cTn>
                        </p:par>
                        <p:par>
                          <p:cTn id="47" fill="hold">
                            <p:stCondLst>
                              <p:cond delay="2000"/>
                            </p:stCondLst>
                            <p:childTnLst>
                              <p:par>
                                <p:cTn id="48" presetID="22" presetClass="entr" presetSubtype="1" fill="hold" grpId="0" nodeType="afterEffect">
                                  <p:stCondLst>
                                    <p:cond delay="0"/>
                                  </p:stCondLst>
                                  <p:childTnLst>
                                    <p:set>
                                      <p:cBhvr>
                                        <p:cTn id="49" dur="1" fill="hold">
                                          <p:stCondLst>
                                            <p:cond delay="0"/>
                                          </p:stCondLst>
                                        </p:cTn>
                                        <p:tgtEl>
                                          <p:spTgt spid="3">
                                            <p:txEl>
                                              <p:pRg st="10" end="10"/>
                                            </p:txEl>
                                          </p:spTgt>
                                        </p:tgtEl>
                                        <p:attrNameLst>
                                          <p:attrName>style.visibility</p:attrName>
                                        </p:attrNameLst>
                                      </p:cBhvr>
                                      <p:to>
                                        <p:strVal val="visible"/>
                                      </p:to>
                                    </p:set>
                                    <p:animEffect transition="in" filter="wipe(up)">
                                      <p:cBhvr>
                                        <p:cTn id="50" dur="75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D70968-BCD4-9B4D-9F6B-5EA4FF798CD2}"/>
              </a:ext>
            </a:extLst>
          </p:cNvPr>
          <p:cNvSpPr>
            <a:spLocks noGrp="1"/>
          </p:cNvSpPr>
          <p:nvPr>
            <p:ph type="title"/>
          </p:nvPr>
        </p:nvSpPr>
        <p:spPr>
          <a:xfrm>
            <a:off x="838200" y="1"/>
            <a:ext cx="10515600" cy="964800"/>
          </a:xfrm>
        </p:spPr>
        <p:txBody>
          <a:bodyPr/>
          <a:lstStyle/>
          <a:p>
            <a:pPr algn="ctr"/>
            <a:r>
              <a:rPr kumimoji="1" lang="en-US" altLang="ja-JP" b="1" dirty="0"/>
              <a:t>major issues discussed at GGC35</a:t>
            </a:r>
            <a:endParaRPr kumimoji="1" lang="ja-JP" altLang="en-US" b="1"/>
          </a:p>
        </p:txBody>
      </p:sp>
      <p:sp>
        <p:nvSpPr>
          <p:cNvPr id="3" name="コンテンツ プレースホルダー 2">
            <a:extLst>
              <a:ext uri="{FF2B5EF4-FFF2-40B4-BE49-F238E27FC236}">
                <a16:creationId xmlns:a16="http://schemas.microsoft.com/office/drawing/2014/main" id="{DC132177-03C9-2A48-917C-15DA9535C105}"/>
              </a:ext>
            </a:extLst>
          </p:cNvPr>
          <p:cNvSpPr>
            <a:spLocks noGrp="1"/>
          </p:cNvSpPr>
          <p:nvPr>
            <p:ph idx="1"/>
          </p:nvPr>
        </p:nvSpPr>
        <p:spPr>
          <a:xfrm>
            <a:off x="738000" y="1119188"/>
            <a:ext cx="10515600" cy="5608183"/>
          </a:xfrm>
        </p:spPr>
        <p:txBody>
          <a:bodyPr>
            <a:normAutofit/>
          </a:bodyPr>
          <a:lstStyle/>
          <a:p>
            <a:r>
              <a:rPr lang="en-US" altLang="ja-JP" dirty="0"/>
              <a:t>SCRUM and beyond</a:t>
            </a:r>
          </a:p>
          <a:p>
            <a:pPr lvl="1">
              <a:spcBef>
                <a:spcPts val="1600"/>
              </a:spcBef>
            </a:pPr>
            <a:r>
              <a:rPr lang="en-GB" altLang="ja-JP" dirty="0"/>
              <a:t>Indian Ocean Bathymetric Compilation (IOBC)</a:t>
            </a:r>
          </a:p>
          <a:p>
            <a:pPr lvl="1">
              <a:spcBef>
                <a:spcPts val="1600"/>
              </a:spcBef>
            </a:pPr>
            <a:r>
              <a:rPr lang="en-GB" altLang="ja-JP" dirty="0"/>
              <a:t>North Atlantic Seabed Mapping Project</a:t>
            </a:r>
          </a:p>
          <a:p>
            <a:pPr lvl="1">
              <a:spcBef>
                <a:spcPts val="1600"/>
              </a:spcBef>
            </a:pPr>
            <a:r>
              <a:rPr lang="en-GB" altLang="ja-JP" dirty="0"/>
              <a:t>International Bathymetric Chart of the Arctic Ocean (IBCAO)</a:t>
            </a:r>
          </a:p>
          <a:p>
            <a:pPr lvl="1">
              <a:spcBef>
                <a:spcPts val="1600"/>
              </a:spcBef>
            </a:pPr>
            <a:r>
              <a:rPr lang="en-GB" altLang="ja-JP" dirty="0"/>
              <a:t>International Bathymetric Chart of the Southern Ocean (IBCSO)</a:t>
            </a:r>
          </a:p>
          <a:p>
            <a:pPr lvl="1">
              <a:spcBef>
                <a:spcPts val="1600"/>
              </a:spcBef>
            </a:pPr>
            <a:r>
              <a:rPr lang="en-GB" altLang="ja-JP" dirty="0"/>
              <a:t>Canadian Hydrographic Service (CHS) activities</a:t>
            </a:r>
          </a:p>
          <a:p>
            <a:pPr lvl="1">
              <a:spcBef>
                <a:spcPts val="1600"/>
              </a:spcBef>
            </a:pPr>
            <a:r>
              <a:rPr lang="en-GB" altLang="ja-JP" dirty="0"/>
              <a:t>European Marine Observation and Data Network (</a:t>
            </a:r>
            <a:r>
              <a:rPr lang="en-GB" altLang="ja-JP" dirty="0" err="1"/>
              <a:t>EMODnet</a:t>
            </a:r>
            <a:r>
              <a:rPr lang="en-GB" altLang="ja-JP" dirty="0"/>
              <a:t>) Bathymetry Digital Terrain Model (DTM) 09/2018 developments</a:t>
            </a:r>
          </a:p>
          <a:p>
            <a:pPr lvl="1">
              <a:spcBef>
                <a:spcPts val="1600"/>
              </a:spcBef>
            </a:pPr>
            <a:r>
              <a:rPr lang="en-GB" altLang="ja-JP" dirty="0" err="1"/>
              <a:t>Istituto</a:t>
            </a:r>
            <a:r>
              <a:rPr lang="en-GB" altLang="ja-JP" dirty="0"/>
              <a:t> </a:t>
            </a:r>
            <a:r>
              <a:rPr lang="en-GB" altLang="ja-JP" dirty="0" err="1"/>
              <a:t>Idrografico</a:t>
            </a:r>
            <a:r>
              <a:rPr lang="en-GB" altLang="ja-JP" dirty="0"/>
              <a:t> Della Marina (IIM) of Italy in the Arctic region</a:t>
            </a:r>
          </a:p>
          <a:p>
            <a:pPr lvl="1">
              <a:spcBef>
                <a:spcPts val="1600"/>
              </a:spcBef>
            </a:pPr>
            <a:r>
              <a:rPr lang="en-GB" altLang="ja-JP" dirty="0"/>
              <a:t>the Open Geospatial Consortium (OGC) and its relevance to GEBCO and Seabed 2030 project.</a:t>
            </a:r>
            <a:endParaRPr lang="ja-JP" altLang="ja-JP"/>
          </a:p>
          <a:p>
            <a:endParaRPr lang="en-US" altLang="ja-JP" dirty="0"/>
          </a:p>
        </p:txBody>
      </p:sp>
    </p:spTree>
    <p:extLst>
      <p:ext uri="{BB962C8B-B14F-4D97-AF65-F5344CB8AC3E}">
        <p14:creationId xmlns:p14="http://schemas.microsoft.com/office/powerpoint/2010/main" val="454589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up)">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up)">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up)">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up)">
                                      <p:cBhvr>
                                        <p:cTn id="47"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D70968-BCD4-9B4D-9F6B-5EA4FF798CD2}"/>
              </a:ext>
            </a:extLst>
          </p:cNvPr>
          <p:cNvSpPr>
            <a:spLocks noGrp="1"/>
          </p:cNvSpPr>
          <p:nvPr>
            <p:ph type="title"/>
          </p:nvPr>
        </p:nvSpPr>
        <p:spPr>
          <a:xfrm>
            <a:off x="838200" y="0"/>
            <a:ext cx="10515600" cy="964800"/>
          </a:xfrm>
        </p:spPr>
        <p:txBody>
          <a:bodyPr/>
          <a:lstStyle/>
          <a:p>
            <a:pPr algn="ctr"/>
            <a:r>
              <a:rPr kumimoji="1" lang="en-US" altLang="ja-JP" b="1" dirty="0"/>
              <a:t>major issues discussed at GGC35</a:t>
            </a:r>
            <a:endParaRPr kumimoji="1" lang="ja-JP" altLang="en-US" b="1"/>
          </a:p>
        </p:txBody>
      </p:sp>
      <p:sp>
        <p:nvSpPr>
          <p:cNvPr id="3" name="コンテンツ プレースホルダー 2">
            <a:extLst>
              <a:ext uri="{FF2B5EF4-FFF2-40B4-BE49-F238E27FC236}">
                <a16:creationId xmlns:a16="http://schemas.microsoft.com/office/drawing/2014/main" id="{DC132177-03C9-2A48-917C-15DA9535C105}"/>
              </a:ext>
            </a:extLst>
          </p:cNvPr>
          <p:cNvSpPr>
            <a:spLocks noGrp="1"/>
          </p:cNvSpPr>
          <p:nvPr>
            <p:ph idx="1"/>
          </p:nvPr>
        </p:nvSpPr>
        <p:spPr>
          <a:xfrm>
            <a:off x="738000" y="1119600"/>
            <a:ext cx="10716126" cy="5399922"/>
          </a:xfrm>
        </p:spPr>
        <p:txBody>
          <a:bodyPr>
            <a:normAutofit/>
          </a:bodyPr>
          <a:lstStyle/>
          <a:p>
            <a:r>
              <a:rPr lang="en-US" altLang="ja-JP" dirty="0"/>
              <a:t>SCRUM and beyond</a:t>
            </a:r>
          </a:p>
          <a:p>
            <a:pPr>
              <a:spcBef>
                <a:spcPts val="1700"/>
              </a:spcBef>
            </a:pPr>
            <a:r>
              <a:rPr lang="en-US" altLang="ja-JP" dirty="0"/>
              <a:t>Reports from IHO DCDB</a:t>
            </a:r>
          </a:p>
          <a:p>
            <a:pPr>
              <a:spcBef>
                <a:spcPts val="1700"/>
              </a:spcBef>
            </a:pPr>
            <a:r>
              <a:rPr lang="en-US" altLang="ja-JP" dirty="0"/>
              <a:t>CSB, </a:t>
            </a:r>
            <a:r>
              <a:rPr lang="en-US" altLang="ja-JP" dirty="0" err="1"/>
              <a:t>Rosepoint</a:t>
            </a:r>
            <a:r>
              <a:rPr lang="en-US" altLang="ja-JP" dirty="0"/>
              <a:t> Navigation and VOS</a:t>
            </a:r>
          </a:p>
          <a:p>
            <a:pPr>
              <a:spcBef>
                <a:spcPts val="1700"/>
              </a:spcBef>
            </a:pPr>
            <a:r>
              <a:rPr lang="en-US" altLang="ja-JP" dirty="0"/>
              <a:t>TSCOM (incl. New Chair/Vice Chair)</a:t>
            </a:r>
          </a:p>
          <a:p>
            <a:pPr>
              <a:spcBef>
                <a:spcPts val="1700"/>
              </a:spcBef>
            </a:pPr>
            <a:r>
              <a:rPr lang="en-US" altLang="ja-JP" dirty="0"/>
              <a:t>SCUFN (incl. New Chair /Vice Chair, B-6)</a:t>
            </a:r>
          </a:p>
          <a:p>
            <a:pPr>
              <a:spcBef>
                <a:spcPts val="1700"/>
              </a:spcBef>
            </a:pPr>
            <a:r>
              <a:rPr lang="en-US" altLang="ja-JP" dirty="0"/>
              <a:t>Outreach (incl. Establishment of new Sub-Committee SCOPE)</a:t>
            </a:r>
          </a:p>
          <a:p>
            <a:pPr>
              <a:spcBef>
                <a:spcPts val="1700"/>
              </a:spcBef>
            </a:pPr>
            <a:r>
              <a:rPr lang="en-US" altLang="ja-JP" dirty="0"/>
              <a:t>Seabed 2030</a:t>
            </a:r>
          </a:p>
          <a:p>
            <a:pPr>
              <a:spcBef>
                <a:spcPts val="1700"/>
              </a:spcBef>
            </a:pPr>
            <a:r>
              <a:rPr lang="en-US" altLang="ja-JP" dirty="0"/>
              <a:t>Work Plan 2019-2020</a:t>
            </a:r>
          </a:p>
          <a:p>
            <a:pPr>
              <a:spcBef>
                <a:spcPts val="1700"/>
              </a:spcBef>
            </a:pPr>
            <a:r>
              <a:rPr kumimoji="1" lang="en-US" altLang="ja-JP" dirty="0"/>
              <a:t>New Chair and Vice-Chair of GGC</a:t>
            </a:r>
            <a:endParaRPr kumimoji="1" lang="ja-JP" altLang="en-US"/>
          </a:p>
        </p:txBody>
      </p:sp>
    </p:spTree>
    <p:extLst>
      <p:ext uri="{BB962C8B-B14F-4D97-AF65-F5344CB8AC3E}">
        <p14:creationId xmlns:p14="http://schemas.microsoft.com/office/powerpoint/2010/main" val="3829019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par>
                          <p:cTn id="8" fill="hold">
                            <p:stCondLst>
                              <p:cond delay="1000"/>
                            </p:stCondLst>
                            <p:childTnLst>
                              <p:par>
                                <p:cTn id="9" presetID="22" presetClass="entr" presetSubtype="8" fill="hold" grpId="0" nodeType="afterEffect">
                                  <p:stCondLst>
                                    <p:cond delay="50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left)">
                                      <p:cBhvr>
                                        <p:cTn id="11" dur="5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left)">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left)">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wipe(left)">
                                      <p:cBhvr>
                                        <p:cTn id="36" dur="500"/>
                                        <p:tgtEl>
                                          <p:spTgt spid="3">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wipe(left)">
                                      <p:cBhvr>
                                        <p:cTn id="4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CBE605-8627-9F4C-9F54-820E9CB26C94}"/>
              </a:ext>
            </a:extLst>
          </p:cNvPr>
          <p:cNvSpPr>
            <a:spLocks noGrp="1"/>
          </p:cNvSpPr>
          <p:nvPr>
            <p:ph type="title"/>
          </p:nvPr>
        </p:nvSpPr>
        <p:spPr>
          <a:xfrm>
            <a:off x="838200" y="0"/>
            <a:ext cx="10515600" cy="1219200"/>
          </a:xfrm>
        </p:spPr>
        <p:txBody>
          <a:bodyPr/>
          <a:lstStyle/>
          <a:p>
            <a:pPr algn="ctr"/>
            <a:r>
              <a:rPr lang="en-US" altLang="ja-JP" b="1" dirty="0"/>
              <a:t>2nd “GEBCO Symposium”</a:t>
            </a:r>
            <a:endParaRPr kumimoji="1" lang="ja-JP" altLang="en-US" b="1"/>
          </a:p>
        </p:txBody>
      </p:sp>
      <p:sp>
        <p:nvSpPr>
          <p:cNvPr id="3" name="コンテンツ プレースホルダー 2">
            <a:extLst>
              <a:ext uri="{FF2B5EF4-FFF2-40B4-BE49-F238E27FC236}">
                <a16:creationId xmlns:a16="http://schemas.microsoft.com/office/drawing/2014/main" id="{D5B0D100-CAC8-694F-B27C-6F4E32025F1D}"/>
              </a:ext>
            </a:extLst>
          </p:cNvPr>
          <p:cNvSpPr>
            <a:spLocks noGrp="1"/>
          </p:cNvSpPr>
          <p:nvPr>
            <p:ph idx="1"/>
          </p:nvPr>
        </p:nvSpPr>
        <p:spPr>
          <a:xfrm>
            <a:off x="497305" y="1540042"/>
            <a:ext cx="11373853" cy="3465095"/>
          </a:xfrm>
        </p:spPr>
        <p:txBody>
          <a:bodyPr/>
          <a:lstStyle/>
          <a:p>
            <a:r>
              <a:rPr kumimoji="1" lang="en-US" altLang="ja-JP" sz="3200" dirty="0"/>
              <a:t>Formerly </a:t>
            </a:r>
            <a:r>
              <a:rPr kumimoji="1" lang="en-US" altLang="ja-JP" sz="3200" b="1" dirty="0"/>
              <a:t>GEBCO Bathymetric Science Day </a:t>
            </a:r>
            <a:r>
              <a:rPr kumimoji="1" lang="en-US" altLang="ja-JP" sz="3200" dirty="0"/>
              <a:t>since 2006</a:t>
            </a:r>
          </a:p>
          <a:p>
            <a:pPr>
              <a:spcBef>
                <a:spcPts val="1600"/>
              </a:spcBef>
            </a:pPr>
            <a:r>
              <a:rPr lang="en-US" altLang="ja-JP" sz="3200" dirty="0"/>
              <a:t>Well attended, and many good papers presented </a:t>
            </a:r>
          </a:p>
          <a:p>
            <a:pPr marL="457200" lvl="1" indent="0">
              <a:buNone/>
            </a:pPr>
            <a:r>
              <a:rPr lang="en-US" altLang="ja-JP" sz="2800" dirty="0"/>
              <a:t>(20 presentations</a:t>
            </a:r>
            <a:r>
              <a:rPr lang="en-US" altLang="ja-JP" dirty="0"/>
              <a:t>)</a:t>
            </a:r>
          </a:p>
          <a:p>
            <a:endParaRPr kumimoji="1" lang="ja-JP" altLang="en-US"/>
          </a:p>
        </p:txBody>
      </p:sp>
    </p:spTree>
    <p:extLst>
      <p:ext uri="{BB962C8B-B14F-4D97-AF65-F5344CB8AC3E}">
        <p14:creationId xmlns:p14="http://schemas.microsoft.com/office/powerpoint/2010/main" val="780890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500"/>
                                        <p:tgtEl>
                                          <p:spTgt spid="3">
                                            <p:txEl>
                                              <p:pRg st="1" end="1"/>
                                            </p:txEl>
                                          </p:spTgt>
                                        </p:tgtEl>
                                      </p:cBhvr>
                                    </p:animEffect>
                                  </p:childTnLst>
                                </p:cTn>
                              </p:par>
                            </p:childTnLst>
                          </p:cTn>
                        </p:par>
                        <p:par>
                          <p:cTn id="13" fill="hold">
                            <p:stCondLst>
                              <p:cond delay="1500"/>
                            </p:stCondLst>
                            <p:childTnLst>
                              <p:par>
                                <p:cTn id="14" presetID="22" presetClass="entr" presetSubtype="8" fill="hold" grpId="0" nodeType="afterEffect">
                                  <p:stCondLst>
                                    <p:cond delay="50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left)">
                                      <p:cBhvr>
                                        <p:cTn id="16" dur="1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84BD45-DC7B-B64A-8555-5CB44C6C149B}"/>
              </a:ext>
            </a:extLst>
          </p:cNvPr>
          <p:cNvSpPr>
            <a:spLocks noGrp="1"/>
          </p:cNvSpPr>
          <p:nvPr>
            <p:ph type="title"/>
          </p:nvPr>
        </p:nvSpPr>
        <p:spPr>
          <a:xfrm>
            <a:off x="838200" y="0"/>
            <a:ext cx="10515600" cy="818147"/>
          </a:xfrm>
        </p:spPr>
        <p:txBody>
          <a:bodyPr/>
          <a:lstStyle/>
          <a:p>
            <a:pPr algn="ctr"/>
            <a:r>
              <a:rPr kumimoji="1" lang="en-US" altLang="ja-JP" dirty="0"/>
              <a:t>GGC Tasks</a:t>
            </a:r>
            <a:endParaRPr kumimoji="1" lang="ja-JP" altLang="en-US"/>
          </a:p>
        </p:txBody>
      </p:sp>
      <p:graphicFrame>
        <p:nvGraphicFramePr>
          <p:cNvPr id="7" name="コンテンツ プレースホルダー 6">
            <a:extLst>
              <a:ext uri="{FF2B5EF4-FFF2-40B4-BE49-F238E27FC236}">
                <a16:creationId xmlns:a16="http://schemas.microsoft.com/office/drawing/2014/main" id="{1C508AD2-A64B-FE44-88A9-6EB1C16E3E25}"/>
              </a:ext>
            </a:extLst>
          </p:cNvPr>
          <p:cNvGraphicFramePr>
            <a:graphicFrameLocks noGrp="1"/>
          </p:cNvGraphicFramePr>
          <p:nvPr>
            <p:ph idx="1"/>
            <p:extLst>
              <p:ext uri="{D42A27DB-BD31-4B8C-83A1-F6EECF244321}">
                <p14:modId xmlns:p14="http://schemas.microsoft.com/office/powerpoint/2010/main" val="2139740840"/>
              </p:ext>
            </p:extLst>
          </p:nvPr>
        </p:nvGraphicFramePr>
        <p:xfrm>
          <a:off x="397041" y="818146"/>
          <a:ext cx="11345779" cy="6050968"/>
        </p:xfrm>
        <a:graphic>
          <a:graphicData uri="http://schemas.openxmlformats.org/drawingml/2006/table">
            <a:tbl>
              <a:tblPr firstRow="1" bandRow="1">
                <a:tableStyleId>{2D5ABB26-0587-4C30-8999-92F81FD0307C}</a:tableStyleId>
              </a:tblPr>
              <a:tblGrid>
                <a:gridCol w="576666">
                  <a:extLst>
                    <a:ext uri="{9D8B030D-6E8A-4147-A177-3AD203B41FA5}">
                      <a16:colId xmlns:a16="http://schemas.microsoft.com/office/drawing/2014/main" val="695213272"/>
                    </a:ext>
                  </a:extLst>
                </a:gridCol>
                <a:gridCol w="10769113">
                  <a:extLst>
                    <a:ext uri="{9D8B030D-6E8A-4147-A177-3AD203B41FA5}">
                      <a16:colId xmlns:a16="http://schemas.microsoft.com/office/drawing/2014/main" val="1485756093"/>
                    </a:ext>
                  </a:extLst>
                </a:gridCol>
              </a:tblGrid>
              <a:tr h="445170">
                <a:tc>
                  <a:txBody>
                    <a:bodyPr/>
                    <a:lstStyle/>
                    <a:p>
                      <a:pPr marL="0" indent="11113" algn="ctr">
                        <a:spcBef>
                          <a:spcPts val="200"/>
                        </a:spcBef>
                        <a:spcAft>
                          <a:spcPts val="200"/>
                        </a:spcAft>
                        <a:tabLst/>
                      </a:pPr>
                      <a:r>
                        <a:rPr lang="en-GB" sz="1800" dirty="0">
                          <a:effectLst/>
                          <a:latin typeface="Arial Narrow" panose="020B0604020202020204" pitchFamily="34" charset="0"/>
                          <a:ea typeface="ＭＳ 明朝" panose="02020609040205080304" pitchFamily="49" charset="-128"/>
                        </a:rPr>
                        <a:t>A</a:t>
                      </a:r>
                      <a:endParaRPr lang="ja-JP" sz="1800">
                        <a:effectLst/>
                        <a:latin typeface="Times New Roman" panose="02020603050405020304" pitchFamily="18" charset="0"/>
                        <a:ea typeface="ＭＳ 明朝" panose="02020609040205080304" pitchFamily="49" charset="-128"/>
                      </a:endParaRPr>
                    </a:p>
                  </a:txBody>
                  <a:tcPr marL="44450" marR="44450" marT="0" marB="0"/>
                </a:tc>
                <a:tc>
                  <a:txBody>
                    <a:bodyPr/>
                    <a:lstStyle/>
                    <a:p>
                      <a:pPr marL="0" indent="11113">
                        <a:spcBef>
                          <a:spcPts val="200"/>
                        </a:spcBef>
                        <a:spcAft>
                          <a:spcPts val="200"/>
                        </a:spcAft>
                        <a:tabLst/>
                      </a:pPr>
                      <a:r>
                        <a:rPr lang="en-GB" sz="1800" dirty="0">
                          <a:effectLst/>
                          <a:latin typeface="Arial Narrow" panose="020B0604020202020204" pitchFamily="34" charset="0"/>
                          <a:ea typeface="ＭＳ 明朝" panose="02020609040205080304" pitchFamily="49" charset="-128"/>
                        </a:rPr>
                        <a:t>Organise and conduct GGC XXXV meeting in 2019(</a:t>
                      </a:r>
                      <a:r>
                        <a:rPr lang="en-GB" sz="1800" dirty="0">
                          <a:solidFill>
                            <a:srgbClr val="0070C0"/>
                          </a:solidFill>
                          <a:effectLst/>
                          <a:latin typeface="Arial Narrow" panose="020B0604020202020204" pitchFamily="34" charset="0"/>
                          <a:ea typeface="ＭＳ 明朝" panose="02020609040205080304" pitchFamily="49" charset="-128"/>
                        </a:rPr>
                        <a:t>IHO Task 3.6.1</a:t>
                      </a:r>
                      <a:r>
                        <a:rPr lang="en-GB" sz="1800" dirty="0">
                          <a:effectLst/>
                          <a:latin typeface="Arial Narrow" panose="020B0604020202020204" pitchFamily="34" charset="0"/>
                          <a:ea typeface="ＭＳ 明朝" panose="02020609040205080304" pitchFamily="49" charset="-128"/>
                        </a:rPr>
                        <a:t>)</a:t>
                      </a:r>
                      <a:endParaRPr lang="ja-JP" sz="2000">
                        <a:effectLst/>
                        <a:latin typeface="Times New Roman" panose="02020603050405020304" pitchFamily="18" charset="0"/>
                        <a:ea typeface="ＭＳ 明朝" panose="02020609040205080304" pitchFamily="49" charset="-128"/>
                      </a:endParaRPr>
                    </a:p>
                  </a:txBody>
                  <a:tcPr marL="44450" marR="44450" marT="0" marB="0"/>
                </a:tc>
                <a:extLst>
                  <a:ext uri="{0D108BD9-81ED-4DB2-BD59-A6C34878D82A}">
                    <a16:rowId xmlns:a16="http://schemas.microsoft.com/office/drawing/2014/main" val="3880956560"/>
                  </a:ext>
                </a:extLst>
              </a:tr>
              <a:tr h="397248">
                <a:tc>
                  <a:txBody>
                    <a:bodyPr/>
                    <a:lstStyle/>
                    <a:p>
                      <a:pPr marL="0" indent="11113" algn="ctr">
                        <a:spcBef>
                          <a:spcPts val="200"/>
                        </a:spcBef>
                        <a:spcAft>
                          <a:spcPts val="200"/>
                        </a:spcAft>
                        <a:tabLst/>
                      </a:pPr>
                      <a:r>
                        <a:rPr lang="en-GB" sz="1800" dirty="0">
                          <a:effectLst/>
                          <a:latin typeface="Arial Narrow" panose="020B0604020202020204" pitchFamily="34" charset="0"/>
                          <a:ea typeface="ＭＳ 明朝" panose="02020609040205080304" pitchFamily="49" charset="-128"/>
                        </a:rPr>
                        <a:t>B</a:t>
                      </a:r>
                      <a:endParaRPr lang="ja-JP" sz="1800">
                        <a:effectLst/>
                        <a:latin typeface="Times New Roman" panose="02020603050405020304" pitchFamily="18" charset="0"/>
                        <a:ea typeface="ＭＳ 明朝" panose="02020609040205080304" pitchFamily="49" charset="-128"/>
                      </a:endParaRPr>
                    </a:p>
                  </a:txBody>
                  <a:tcPr marL="44450" marR="44450" marT="0" marB="0"/>
                </a:tc>
                <a:tc>
                  <a:txBody>
                    <a:bodyPr/>
                    <a:lstStyle/>
                    <a:p>
                      <a:pPr>
                        <a:spcBef>
                          <a:spcPts val="200"/>
                        </a:spcBef>
                        <a:spcAft>
                          <a:spcPts val="200"/>
                        </a:spcAft>
                      </a:pPr>
                      <a:r>
                        <a:rPr lang="en-GB" sz="1800" dirty="0">
                          <a:effectLst/>
                          <a:latin typeface="Arial Narrow" panose="020B0604020202020204" pitchFamily="34" charset="0"/>
                          <a:ea typeface="ＭＳ 明朝" panose="02020609040205080304" pitchFamily="49" charset="-128"/>
                        </a:rPr>
                        <a:t>Ensure conduct of TSCOM, SCRUM and SCUFN meetings in 2019 (</a:t>
                      </a:r>
                      <a:r>
                        <a:rPr lang="en-GB" sz="1800" dirty="0">
                          <a:solidFill>
                            <a:srgbClr val="0070C0"/>
                          </a:solidFill>
                          <a:effectLst/>
                          <a:latin typeface="Arial Narrow" panose="020B0604020202020204" pitchFamily="34" charset="0"/>
                          <a:ea typeface="ＭＳ 明朝" panose="02020609040205080304" pitchFamily="49" charset="-128"/>
                        </a:rPr>
                        <a:t>IHO Tasks 3.6.1</a:t>
                      </a:r>
                      <a:r>
                        <a:rPr lang="en-GB" sz="1800" dirty="0">
                          <a:effectLst/>
                          <a:latin typeface="Arial Narrow" panose="020B0604020202020204" pitchFamily="34" charset="0"/>
                          <a:ea typeface="ＭＳ 明朝" panose="02020609040205080304" pitchFamily="49" charset="-128"/>
                        </a:rPr>
                        <a:t>)</a:t>
                      </a:r>
                      <a:endParaRPr lang="ja-JP" sz="2000">
                        <a:effectLst/>
                        <a:latin typeface="Times New Roman" panose="02020603050405020304" pitchFamily="18" charset="0"/>
                        <a:ea typeface="ＭＳ 明朝" panose="02020609040205080304" pitchFamily="49" charset="-128"/>
                      </a:endParaRPr>
                    </a:p>
                  </a:txBody>
                  <a:tcPr marL="44450" marR="44450" marT="0" marB="0"/>
                </a:tc>
                <a:extLst>
                  <a:ext uri="{0D108BD9-81ED-4DB2-BD59-A6C34878D82A}">
                    <a16:rowId xmlns:a16="http://schemas.microsoft.com/office/drawing/2014/main" val="1358095182"/>
                  </a:ext>
                </a:extLst>
              </a:tr>
              <a:tr h="363745">
                <a:tc>
                  <a:txBody>
                    <a:bodyPr/>
                    <a:lstStyle/>
                    <a:p>
                      <a:pPr marL="0" indent="11113" algn="ctr">
                        <a:spcBef>
                          <a:spcPts val="200"/>
                        </a:spcBef>
                        <a:spcAft>
                          <a:spcPts val="200"/>
                        </a:spcAft>
                        <a:tabLst/>
                      </a:pPr>
                      <a:r>
                        <a:rPr lang="en-GB" sz="1800" dirty="0">
                          <a:effectLst/>
                          <a:latin typeface="Arial Narrow" panose="020B0604020202020204" pitchFamily="34" charset="0"/>
                          <a:ea typeface="ＭＳ 明朝" panose="02020609040205080304" pitchFamily="49" charset="-128"/>
                        </a:rPr>
                        <a:t>C</a:t>
                      </a:r>
                      <a:endParaRPr lang="ja-JP" sz="1800">
                        <a:effectLst/>
                        <a:latin typeface="Times New Roman" panose="02020603050405020304" pitchFamily="18" charset="0"/>
                        <a:ea typeface="ＭＳ 明朝" panose="02020609040205080304" pitchFamily="49" charset="-128"/>
                      </a:endParaRPr>
                    </a:p>
                  </a:txBody>
                  <a:tcPr marL="44450" marR="44450" marT="0" marB="0"/>
                </a:tc>
                <a:tc>
                  <a:txBody>
                    <a:bodyPr/>
                    <a:lstStyle/>
                    <a:p>
                      <a:pPr indent="5080">
                        <a:spcBef>
                          <a:spcPts val="200"/>
                        </a:spcBef>
                        <a:spcAft>
                          <a:spcPts val="200"/>
                        </a:spcAft>
                      </a:pPr>
                      <a:r>
                        <a:rPr lang="en-GB" sz="1800" dirty="0">
                          <a:effectLst/>
                          <a:latin typeface="Arial Narrow" panose="020B0604020202020204" pitchFamily="34" charset="0"/>
                          <a:ea typeface="ＭＳ 明朝" panose="02020609040205080304" pitchFamily="49" charset="-128"/>
                        </a:rPr>
                        <a:t>Ensure effective operation of IHO DCDB (</a:t>
                      </a:r>
                      <a:r>
                        <a:rPr lang="en-GB" sz="1800" dirty="0">
                          <a:solidFill>
                            <a:srgbClr val="0070C0"/>
                          </a:solidFill>
                          <a:effectLst/>
                          <a:latin typeface="Arial Narrow" panose="020B0604020202020204" pitchFamily="34" charset="0"/>
                          <a:ea typeface="ＭＳ 明朝" panose="02020609040205080304" pitchFamily="49" charset="-128"/>
                        </a:rPr>
                        <a:t>IHO Task 3.6.2</a:t>
                      </a:r>
                      <a:r>
                        <a:rPr lang="en-GB" sz="1800" dirty="0">
                          <a:effectLst/>
                          <a:latin typeface="Arial Narrow" panose="020B0604020202020204" pitchFamily="34" charset="0"/>
                          <a:ea typeface="ＭＳ 明朝" panose="02020609040205080304" pitchFamily="49" charset="-128"/>
                        </a:rPr>
                        <a:t>)</a:t>
                      </a:r>
                      <a:endParaRPr lang="ja-JP" sz="2000">
                        <a:effectLst/>
                        <a:latin typeface="Times New Roman" panose="02020603050405020304" pitchFamily="18" charset="0"/>
                        <a:ea typeface="ＭＳ 明朝" panose="02020609040205080304" pitchFamily="49" charset="-128"/>
                      </a:endParaRPr>
                    </a:p>
                  </a:txBody>
                  <a:tcPr marL="44450" marR="44450" marT="0" marB="0"/>
                </a:tc>
                <a:extLst>
                  <a:ext uri="{0D108BD9-81ED-4DB2-BD59-A6C34878D82A}">
                    <a16:rowId xmlns:a16="http://schemas.microsoft.com/office/drawing/2014/main" val="1797462458"/>
                  </a:ext>
                </a:extLst>
              </a:tr>
              <a:tr h="645449">
                <a:tc>
                  <a:txBody>
                    <a:bodyPr/>
                    <a:lstStyle/>
                    <a:p>
                      <a:pPr marL="0" indent="11113" algn="ctr">
                        <a:spcBef>
                          <a:spcPts val="200"/>
                        </a:spcBef>
                        <a:spcAft>
                          <a:spcPts val="200"/>
                        </a:spcAft>
                        <a:tabLst/>
                      </a:pPr>
                      <a:r>
                        <a:rPr lang="en-GB" sz="1800" dirty="0">
                          <a:effectLst/>
                          <a:latin typeface="Arial Narrow" panose="020B0604020202020204" pitchFamily="34" charset="0"/>
                          <a:ea typeface="ＭＳ 明朝" panose="02020609040205080304" pitchFamily="49" charset="-128"/>
                        </a:rPr>
                        <a:t>D</a:t>
                      </a:r>
                      <a:endParaRPr lang="ja-JP" sz="1800">
                        <a:effectLst/>
                        <a:latin typeface="Times New Roman" panose="02020603050405020304" pitchFamily="18" charset="0"/>
                        <a:ea typeface="ＭＳ 明朝" panose="02020609040205080304" pitchFamily="49" charset="-128"/>
                      </a:endParaRPr>
                    </a:p>
                  </a:txBody>
                  <a:tcPr marL="44450" marR="44450" marT="0" marB="0"/>
                </a:tc>
                <a:tc>
                  <a:txBody>
                    <a:bodyPr/>
                    <a:lstStyle/>
                    <a:p>
                      <a:pPr indent="5080">
                        <a:spcBef>
                          <a:spcPts val="200"/>
                        </a:spcBef>
                        <a:spcAft>
                          <a:spcPts val="200"/>
                        </a:spcAft>
                      </a:pPr>
                      <a:r>
                        <a:rPr lang="en-GB" sz="1800" dirty="0">
                          <a:effectLst/>
                          <a:latin typeface="Arial Narrow" panose="020B0604020202020204" pitchFamily="34" charset="0"/>
                          <a:ea typeface="ＭＳ 明朝" panose="02020609040205080304" pitchFamily="49" charset="-128"/>
                        </a:rPr>
                        <a:t>Encourage the contribution of bathymetric data to the IHO DCDB (</a:t>
                      </a:r>
                      <a:r>
                        <a:rPr lang="en-GB" sz="1800" dirty="0">
                          <a:solidFill>
                            <a:srgbClr val="0070C0"/>
                          </a:solidFill>
                          <a:effectLst/>
                          <a:latin typeface="Arial Narrow" panose="020B0604020202020204" pitchFamily="34" charset="0"/>
                          <a:ea typeface="ＭＳ 明朝" panose="02020609040205080304" pitchFamily="49" charset="-128"/>
                        </a:rPr>
                        <a:t>IHO Task 3.6.3</a:t>
                      </a:r>
                      <a:r>
                        <a:rPr lang="en-GB" sz="1800" dirty="0">
                          <a:effectLst/>
                          <a:latin typeface="Arial Narrow" panose="020B0604020202020204" pitchFamily="34" charset="0"/>
                          <a:ea typeface="ＭＳ 明朝" panose="02020609040205080304" pitchFamily="49" charset="-128"/>
                        </a:rPr>
                        <a:t>), identify priority areas for regional mapping (</a:t>
                      </a:r>
                      <a:r>
                        <a:rPr lang="en-GB" sz="1800" dirty="0">
                          <a:solidFill>
                            <a:srgbClr val="0070C0"/>
                          </a:solidFill>
                          <a:effectLst/>
                          <a:latin typeface="Arial Narrow" panose="020B0604020202020204" pitchFamily="34" charset="0"/>
                          <a:ea typeface="ＭＳ 明朝" panose="02020609040205080304" pitchFamily="49" charset="-128"/>
                        </a:rPr>
                        <a:t>IHO Task 3.6.3</a:t>
                      </a:r>
                      <a:r>
                        <a:rPr lang="en-GB" sz="1800" dirty="0">
                          <a:effectLst/>
                          <a:latin typeface="Arial Narrow" panose="020B0604020202020204" pitchFamily="34" charset="0"/>
                          <a:ea typeface="ＭＳ 明朝" panose="02020609040205080304" pitchFamily="49" charset="-128"/>
                        </a:rPr>
                        <a:t>) and promote data contribution through GEBCO participation in RHCs meetings (</a:t>
                      </a:r>
                      <a:r>
                        <a:rPr lang="en-GB" sz="1800" dirty="0">
                          <a:solidFill>
                            <a:srgbClr val="0070C0"/>
                          </a:solidFill>
                          <a:effectLst/>
                          <a:latin typeface="Arial Narrow" panose="020B0604020202020204" pitchFamily="34" charset="0"/>
                          <a:ea typeface="ＭＳ 明朝" panose="02020609040205080304" pitchFamily="49" charset="-128"/>
                        </a:rPr>
                        <a:t>IHO Task 3.6.3</a:t>
                      </a:r>
                      <a:r>
                        <a:rPr lang="en-GB" sz="1800" dirty="0">
                          <a:effectLst/>
                          <a:latin typeface="Arial Narrow" panose="020B0604020202020204" pitchFamily="34" charset="0"/>
                          <a:ea typeface="ＭＳ 明朝" panose="02020609040205080304" pitchFamily="49" charset="-128"/>
                        </a:rPr>
                        <a:t>)</a:t>
                      </a:r>
                      <a:endParaRPr lang="ja-JP" sz="2000">
                        <a:effectLst/>
                        <a:latin typeface="Times New Roman" panose="02020603050405020304" pitchFamily="18" charset="0"/>
                        <a:ea typeface="ＭＳ 明朝" panose="02020609040205080304" pitchFamily="49" charset="-128"/>
                      </a:endParaRPr>
                    </a:p>
                  </a:txBody>
                  <a:tcPr marL="44450" marR="44450" marT="0" marB="0"/>
                </a:tc>
                <a:extLst>
                  <a:ext uri="{0D108BD9-81ED-4DB2-BD59-A6C34878D82A}">
                    <a16:rowId xmlns:a16="http://schemas.microsoft.com/office/drawing/2014/main" val="3706973658"/>
                  </a:ext>
                </a:extLst>
              </a:tr>
              <a:tr h="383179">
                <a:tc>
                  <a:txBody>
                    <a:bodyPr/>
                    <a:lstStyle/>
                    <a:p>
                      <a:pPr marL="0" indent="11113" algn="ctr">
                        <a:spcBef>
                          <a:spcPts val="200"/>
                        </a:spcBef>
                        <a:spcAft>
                          <a:spcPts val="200"/>
                        </a:spcAft>
                        <a:tabLst/>
                      </a:pPr>
                      <a:r>
                        <a:rPr lang="en-GB" sz="1800" dirty="0">
                          <a:effectLst/>
                          <a:latin typeface="Arial Narrow" panose="020B0604020202020204" pitchFamily="34" charset="0"/>
                          <a:ea typeface="ＭＳ 明朝" panose="02020609040205080304" pitchFamily="49" charset="-128"/>
                        </a:rPr>
                        <a:t>E</a:t>
                      </a:r>
                      <a:endParaRPr lang="ja-JP" sz="1800">
                        <a:effectLst/>
                        <a:latin typeface="Times New Roman" panose="02020603050405020304" pitchFamily="18" charset="0"/>
                        <a:ea typeface="ＭＳ 明朝" panose="02020609040205080304" pitchFamily="49" charset="-128"/>
                      </a:endParaRPr>
                    </a:p>
                  </a:txBody>
                  <a:tcPr marL="44450" marR="44450" marT="0" marB="0"/>
                </a:tc>
                <a:tc>
                  <a:txBody>
                    <a:bodyPr/>
                    <a:lstStyle/>
                    <a:p>
                      <a:pPr indent="5080">
                        <a:spcBef>
                          <a:spcPts val="200"/>
                        </a:spcBef>
                        <a:spcAft>
                          <a:spcPts val="200"/>
                        </a:spcAft>
                      </a:pPr>
                      <a:r>
                        <a:rPr lang="en-GB" sz="1800" dirty="0">
                          <a:effectLst/>
                          <a:latin typeface="Arial Narrow" panose="020B0604020202020204" pitchFamily="34" charset="0"/>
                          <a:ea typeface="ＭＳ 明朝" panose="02020609040205080304" pitchFamily="49" charset="-128"/>
                        </a:rPr>
                        <a:t>Maintain IHO bathymetric publications (</a:t>
                      </a:r>
                      <a:r>
                        <a:rPr lang="en-GB" sz="1800" dirty="0">
                          <a:solidFill>
                            <a:srgbClr val="0070C0"/>
                          </a:solidFill>
                          <a:effectLst/>
                          <a:latin typeface="Arial Narrow" panose="020B0604020202020204" pitchFamily="34" charset="0"/>
                          <a:ea typeface="ＭＳ 明朝" panose="02020609040205080304" pitchFamily="49" charset="-128"/>
                        </a:rPr>
                        <a:t>IHO Task 3.6.6</a:t>
                      </a:r>
                      <a:r>
                        <a:rPr lang="en-GB" sz="1800" dirty="0">
                          <a:effectLst/>
                          <a:latin typeface="Arial Narrow" panose="020B0604020202020204" pitchFamily="34" charset="0"/>
                          <a:ea typeface="ＭＳ 明朝" panose="02020609040205080304" pitchFamily="49" charset="-128"/>
                        </a:rPr>
                        <a:t>) including: B-4, B-6, B-8, B-9, B-10 and B-11</a:t>
                      </a:r>
                      <a:endParaRPr lang="ja-JP" sz="2000">
                        <a:effectLst/>
                        <a:latin typeface="Times New Roman" panose="02020603050405020304" pitchFamily="18" charset="0"/>
                        <a:ea typeface="ＭＳ 明朝" panose="02020609040205080304" pitchFamily="49" charset="-128"/>
                      </a:endParaRPr>
                    </a:p>
                  </a:txBody>
                  <a:tcPr marL="44450" marR="44450" marT="0" marB="0"/>
                </a:tc>
                <a:extLst>
                  <a:ext uri="{0D108BD9-81ED-4DB2-BD59-A6C34878D82A}">
                    <a16:rowId xmlns:a16="http://schemas.microsoft.com/office/drawing/2014/main" val="257389179"/>
                  </a:ext>
                </a:extLst>
              </a:tr>
              <a:tr h="398874">
                <a:tc>
                  <a:txBody>
                    <a:bodyPr/>
                    <a:lstStyle/>
                    <a:p>
                      <a:pPr marL="0" indent="11113" algn="ctr">
                        <a:spcBef>
                          <a:spcPts val="200"/>
                        </a:spcBef>
                        <a:spcAft>
                          <a:spcPts val="200"/>
                        </a:spcAft>
                        <a:tabLst/>
                      </a:pPr>
                      <a:r>
                        <a:rPr lang="en-GB" sz="1800" dirty="0">
                          <a:effectLst/>
                          <a:latin typeface="Arial Narrow" panose="020B0604020202020204" pitchFamily="34" charset="0"/>
                          <a:ea typeface="ＭＳ 明朝" panose="02020609040205080304" pitchFamily="49" charset="-128"/>
                        </a:rPr>
                        <a:t>F</a:t>
                      </a:r>
                      <a:endParaRPr lang="ja-JP" sz="1800">
                        <a:effectLst/>
                        <a:latin typeface="Times New Roman" panose="02020603050405020304" pitchFamily="18" charset="0"/>
                        <a:ea typeface="ＭＳ 明朝" panose="02020609040205080304" pitchFamily="49" charset="-128"/>
                      </a:endParaRPr>
                    </a:p>
                  </a:txBody>
                  <a:tcPr marL="44450" marR="44450" marT="0" marB="0"/>
                </a:tc>
                <a:tc>
                  <a:txBody>
                    <a:bodyPr/>
                    <a:lstStyle/>
                    <a:p>
                      <a:pPr indent="5080">
                        <a:spcBef>
                          <a:spcPts val="200"/>
                        </a:spcBef>
                        <a:spcAft>
                          <a:spcPts val="200"/>
                        </a:spcAft>
                      </a:pPr>
                      <a:r>
                        <a:rPr lang="en-GB" sz="1800" dirty="0">
                          <a:effectLst/>
                          <a:latin typeface="Arial Narrow" panose="020B0604020202020204" pitchFamily="34" charset="0"/>
                          <a:ea typeface="ＭＳ 明朝" panose="02020609040205080304" pitchFamily="49" charset="-128"/>
                        </a:rPr>
                        <a:t>Develop the on-line function of B-4 (Information concerning recent bathymetric data) (</a:t>
                      </a:r>
                      <a:r>
                        <a:rPr lang="en-GB" sz="1800" dirty="0">
                          <a:solidFill>
                            <a:srgbClr val="0070C0"/>
                          </a:solidFill>
                          <a:effectLst/>
                          <a:latin typeface="Arial Narrow" panose="020B0604020202020204" pitchFamily="34" charset="0"/>
                          <a:ea typeface="ＭＳ 明朝" panose="02020609040205080304" pitchFamily="49" charset="-128"/>
                        </a:rPr>
                        <a:t>IHO Task 3.6.2</a:t>
                      </a:r>
                      <a:r>
                        <a:rPr lang="en-GB" sz="1800" dirty="0">
                          <a:effectLst/>
                          <a:latin typeface="Arial Narrow" panose="020B0604020202020204" pitchFamily="34" charset="0"/>
                          <a:ea typeface="ＭＳ 明朝" panose="02020609040205080304" pitchFamily="49" charset="-128"/>
                        </a:rPr>
                        <a:t>)</a:t>
                      </a:r>
                      <a:endParaRPr lang="ja-JP" sz="2000">
                        <a:effectLst/>
                        <a:latin typeface="Times New Roman" panose="02020603050405020304" pitchFamily="18" charset="0"/>
                        <a:ea typeface="ＭＳ 明朝" panose="02020609040205080304" pitchFamily="49" charset="-128"/>
                      </a:endParaRPr>
                    </a:p>
                  </a:txBody>
                  <a:tcPr marL="44450" marR="44450" marT="0" marB="0"/>
                </a:tc>
                <a:extLst>
                  <a:ext uri="{0D108BD9-81ED-4DB2-BD59-A6C34878D82A}">
                    <a16:rowId xmlns:a16="http://schemas.microsoft.com/office/drawing/2014/main" val="4113752660"/>
                  </a:ext>
                </a:extLst>
              </a:tr>
              <a:tr h="642967">
                <a:tc>
                  <a:txBody>
                    <a:bodyPr/>
                    <a:lstStyle/>
                    <a:p>
                      <a:pPr marL="0" indent="11113" algn="ctr">
                        <a:spcBef>
                          <a:spcPts val="200"/>
                        </a:spcBef>
                        <a:spcAft>
                          <a:spcPts val="200"/>
                        </a:spcAft>
                        <a:tabLst/>
                      </a:pPr>
                      <a:r>
                        <a:rPr lang="en-GB" sz="1800" dirty="0">
                          <a:effectLst/>
                          <a:latin typeface="Arial Narrow" panose="020B0604020202020204" pitchFamily="34" charset="0"/>
                          <a:ea typeface="ＭＳ 明朝" panose="02020609040205080304" pitchFamily="49" charset="-128"/>
                        </a:rPr>
                        <a:t>G</a:t>
                      </a:r>
                      <a:endParaRPr lang="ja-JP" sz="1800">
                        <a:effectLst/>
                        <a:latin typeface="Times New Roman" panose="02020603050405020304" pitchFamily="18" charset="0"/>
                        <a:ea typeface="ＭＳ 明朝" panose="02020609040205080304" pitchFamily="49" charset="-128"/>
                      </a:endParaRPr>
                    </a:p>
                  </a:txBody>
                  <a:tcPr marL="44450" marR="44450" marT="0" marB="0"/>
                </a:tc>
                <a:tc>
                  <a:txBody>
                    <a:bodyPr/>
                    <a:lstStyle/>
                    <a:p>
                      <a:pPr indent="5080">
                        <a:spcBef>
                          <a:spcPts val="200"/>
                        </a:spcBef>
                        <a:spcAft>
                          <a:spcPts val="200"/>
                        </a:spcAft>
                      </a:pPr>
                      <a:r>
                        <a:rPr lang="en-GB" sz="1800" dirty="0">
                          <a:effectLst/>
                          <a:latin typeface="Arial Narrow" panose="020B0604020202020204" pitchFamily="34" charset="0"/>
                          <a:ea typeface="ＭＳ 明朝" panose="02020609040205080304" pitchFamily="49" charset="-128"/>
                        </a:rPr>
                        <a:t>Contribute to outreach and education about ocean mapping (</a:t>
                      </a:r>
                      <a:r>
                        <a:rPr lang="en-GB" sz="1800" dirty="0">
                          <a:solidFill>
                            <a:srgbClr val="0070C0"/>
                          </a:solidFill>
                          <a:effectLst/>
                          <a:latin typeface="Arial Narrow" panose="020B0604020202020204" pitchFamily="34" charset="0"/>
                          <a:ea typeface="ＭＳ 明朝" panose="02020609040205080304" pitchFamily="49" charset="-128"/>
                        </a:rPr>
                        <a:t>IHO Task 3.6.7</a:t>
                      </a:r>
                      <a:r>
                        <a:rPr lang="en-GB" sz="1800" dirty="0">
                          <a:effectLst/>
                          <a:latin typeface="Arial Narrow" panose="020B0604020202020204" pitchFamily="34" charset="0"/>
                          <a:ea typeface="ＭＳ 明朝" panose="02020609040205080304" pitchFamily="49" charset="-128"/>
                        </a:rPr>
                        <a:t>) by development of outreach and educational materials (IHO Task 3.6.7) and printing of IHO-IOC GEBCO World Map (</a:t>
                      </a:r>
                      <a:r>
                        <a:rPr lang="en-GB" sz="1800" dirty="0">
                          <a:solidFill>
                            <a:srgbClr val="0070C0"/>
                          </a:solidFill>
                          <a:effectLst/>
                          <a:latin typeface="Arial Narrow" panose="020B0604020202020204" pitchFamily="34" charset="0"/>
                          <a:ea typeface="ＭＳ 明朝" panose="02020609040205080304" pitchFamily="49" charset="-128"/>
                        </a:rPr>
                        <a:t>IHO Task 3.6.7</a:t>
                      </a:r>
                      <a:r>
                        <a:rPr lang="en-GB" sz="1800" dirty="0">
                          <a:effectLst/>
                          <a:latin typeface="Arial Narrow" panose="020B0604020202020204" pitchFamily="34" charset="0"/>
                          <a:ea typeface="ＭＳ 明朝" panose="02020609040205080304" pitchFamily="49" charset="-128"/>
                        </a:rPr>
                        <a:t>)</a:t>
                      </a:r>
                      <a:endParaRPr lang="ja-JP" sz="2000">
                        <a:effectLst/>
                        <a:latin typeface="Times New Roman" panose="02020603050405020304" pitchFamily="18" charset="0"/>
                        <a:ea typeface="ＭＳ 明朝" panose="02020609040205080304" pitchFamily="49" charset="-128"/>
                      </a:endParaRPr>
                    </a:p>
                  </a:txBody>
                  <a:tcPr marL="44450" marR="44450" marT="0" marB="0"/>
                </a:tc>
                <a:extLst>
                  <a:ext uri="{0D108BD9-81ED-4DB2-BD59-A6C34878D82A}">
                    <a16:rowId xmlns:a16="http://schemas.microsoft.com/office/drawing/2014/main" val="648819802"/>
                  </a:ext>
                </a:extLst>
              </a:tr>
              <a:tr h="402761">
                <a:tc>
                  <a:txBody>
                    <a:bodyPr/>
                    <a:lstStyle/>
                    <a:p>
                      <a:pPr marL="0" indent="11113" algn="ctr">
                        <a:spcBef>
                          <a:spcPts val="200"/>
                        </a:spcBef>
                        <a:spcAft>
                          <a:spcPts val="200"/>
                        </a:spcAft>
                        <a:tabLst/>
                      </a:pPr>
                      <a:r>
                        <a:rPr lang="en-GB" sz="1800" dirty="0">
                          <a:effectLst/>
                          <a:latin typeface="Arial Narrow" panose="020B0604020202020204" pitchFamily="34" charset="0"/>
                          <a:ea typeface="ＭＳ 明朝" panose="02020609040205080304" pitchFamily="49" charset="-128"/>
                        </a:rPr>
                        <a:t>H</a:t>
                      </a:r>
                      <a:endParaRPr lang="ja-JP" sz="1800">
                        <a:effectLst/>
                        <a:latin typeface="Times New Roman" panose="02020603050405020304" pitchFamily="18" charset="0"/>
                        <a:ea typeface="ＭＳ 明朝" panose="02020609040205080304" pitchFamily="49" charset="-128"/>
                      </a:endParaRPr>
                    </a:p>
                  </a:txBody>
                  <a:tcPr marL="44450" marR="44450" marT="0" marB="0"/>
                </a:tc>
                <a:tc>
                  <a:txBody>
                    <a:bodyPr/>
                    <a:lstStyle/>
                    <a:p>
                      <a:pPr indent="5080">
                        <a:spcBef>
                          <a:spcPts val="200"/>
                        </a:spcBef>
                        <a:spcAft>
                          <a:spcPts val="200"/>
                        </a:spcAft>
                      </a:pPr>
                      <a:r>
                        <a:rPr lang="en-GB" sz="1800" dirty="0">
                          <a:effectLst/>
                          <a:latin typeface="Arial Narrow" panose="020B0604020202020204" pitchFamily="34" charset="0"/>
                          <a:ea typeface="ＭＳ 明朝" panose="02020609040205080304" pitchFamily="49" charset="-128"/>
                        </a:rPr>
                        <a:t>Ensuring IHO-IOC GEBCO Web site is kept current and updated regularly (</a:t>
                      </a:r>
                      <a:r>
                        <a:rPr lang="en-GB" sz="1800" dirty="0">
                          <a:solidFill>
                            <a:srgbClr val="0070C0"/>
                          </a:solidFill>
                          <a:effectLst/>
                          <a:latin typeface="Arial Narrow" panose="020B0604020202020204" pitchFamily="34" charset="0"/>
                          <a:ea typeface="ＭＳ 明朝" panose="02020609040205080304" pitchFamily="49" charset="-128"/>
                        </a:rPr>
                        <a:t>IHO Task 3.6.8</a:t>
                      </a:r>
                      <a:r>
                        <a:rPr lang="en-GB" sz="1800" dirty="0">
                          <a:effectLst/>
                          <a:latin typeface="Arial Narrow" panose="020B0604020202020204" pitchFamily="34" charset="0"/>
                          <a:ea typeface="ＭＳ 明朝" panose="02020609040205080304" pitchFamily="49" charset="-128"/>
                        </a:rPr>
                        <a:t>)</a:t>
                      </a:r>
                      <a:endParaRPr lang="ja-JP" sz="2000">
                        <a:effectLst/>
                        <a:latin typeface="Times New Roman" panose="02020603050405020304" pitchFamily="18" charset="0"/>
                        <a:ea typeface="ＭＳ 明朝" panose="02020609040205080304" pitchFamily="49" charset="-128"/>
                      </a:endParaRPr>
                    </a:p>
                  </a:txBody>
                  <a:tcPr marL="44450" marR="44450" marT="0" marB="0"/>
                </a:tc>
                <a:extLst>
                  <a:ext uri="{0D108BD9-81ED-4DB2-BD59-A6C34878D82A}">
                    <a16:rowId xmlns:a16="http://schemas.microsoft.com/office/drawing/2014/main" val="708355233"/>
                  </a:ext>
                </a:extLst>
              </a:tr>
              <a:tr h="695903">
                <a:tc>
                  <a:txBody>
                    <a:bodyPr/>
                    <a:lstStyle/>
                    <a:p>
                      <a:pPr marL="0" indent="11113" algn="ctr">
                        <a:spcBef>
                          <a:spcPts val="200"/>
                        </a:spcBef>
                        <a:spcAft>
                          <a:spcPts val="200"/>
                        </a:spcAft>
                        <a:tabLst/>
                      </a:pPr>
                      <a:r>
                        <a:rPr lang="en-GB" sz="1800" dirty="0">
                          <a:effectLst/>
                          <a:latin typeface="Arial Narrow" panose="020B0604020202020204" pitchFamily="34" charset="0"/>
                          <a:ea typeface="ＭＳ 明朝" panose="02020609040205080304" pitchFamily="49" charset="-128"/>
                        </a:rPr>
                        <a:t>I</a:t>
                      </a:r>
                      <a:endParaRPr lang="ja-JP" sz="1800">
                        <a:effectLst/>
                        <a:latin typeface="Times New Roman" panose="02020603050405020304" pitchFamily="18" charset="0"/>
                        <a:ea typeface="ＭＳ 明朝" panose="02020609040205080304" pitchFamily="49" charset="-128"/>
                      </a:endParaRPr>
                    </a:p>
                  </a:txBody>
                  <a:tcPr marL="44450" marR="44450" marT="0" marB="0"/>
                </a:tc>
                <a:tc>
                  <a:txBody>
                    <a:bodyPr/>
                    <a:lstStyle/>
                    <a:p>
                      <a:pPr indent="5080">
                        <a:spcBef>
                          <a:spcPts val="200"/>
                        </a:spcBef>
                        <a:spcAft>
                          <a:spcPts val="200"/>
                        </a:spcAft>
                      </a:pPr>
                      <a:r>
                        <a:rPr lang="en-GB" sz="1800" dirty="0">
                          <a:effectLst/>
                          <a:latin typeface="Arial Narrow" panose="020B0604020202020204" pitchFamily="34" charset="0"/>
                          <a:ea typeface="ＭＳ 明朝" panose="02020609040205080304" pitchFamily="49" charset="-128"/>
                        </a:rPr>
                        <a:t>Develop short course and course material on compiling digital bathymetric models (DBMs) to be included in GEBCO from a heterogeneous bathymetric source database (</a:t>
                      </a:r>
                      <a:r>
                        <a:rPr lang="en-GB" sz="1800" dirty="0">
                          <a:solidFill>
                            <a:srgbClr val="0070C0"/>
                          </a:solidFill>
                          <a:effectLst/>
                          <a:latin typeface="Arial Narrow" panose="020B0604020202020204" pitchFamily="34" charset="0"/>
                          <a:ea typeface="ＭＳ 明朝" panose="02020609040205080304" pitchFamily="49" charset="-128"/>
                        </a:rPr>
                        <a:t>IHO Task 3.6.9</a:t>
                      </a:r>
                      <a:r>
                        <a:rPr lang="en-GB" sz="1800" dirty="0">
                          <a:effectLst/>
                          <a:latin typeface="Arial Narrow" panose="020B0604020202020204" pitchFamily="34" charset="0"/>
                          <a:ea typeface="ＭＳ 明朝" panose="02020609040205080304" pitchFamily="49" charset="-128"/>
                        </a:rPr>
                        <a:t>)</a:t>
                      </a:r>
                      <a:endParaRPr lang="ja-JP" sz="2000">
                        <a:effectLst/>
                        <a:latin typeface="Times New Roman" panose="02020603050405020304" pitchFamily="18" charset="0"/>
                        <a:ea typeface="ＭＳ 明朝" panose="02020609040205080304" pitchFamily="49" charset="-128"/>
                      </a:endParaRPr>
                    </a:p>
                  </a:txBody>
                  <a:tcPr marL="44450" marR="44450" marT="0" marB="0"/>
                </a:tc>
                <a:extLst>
                  <a:ext uri="{0D108BD9-81ED-4DB2-BD59-A6C34878D82A}">
                    <a16:rowId xmlns:a16="http://schemas.microsoft.com/office/drawing/2014/main" val="1738940928"/>
                  </a:ext>
                </a:extLst>
              </a:tr>
              <a:tr h="1260246">
                <a:tc>
                  <a:txBody>
                    <a:bodyPr/>
                    <a:lstStyle/>
                    <a:p>
                      <a:pPr marL="0" indent="11113" algn="ctr">
                        <a:spcBef>
                          <a:spcPts val="200"/>
                        </a:spcBef>
                        <a:spcAft>
                          <a:spcPts val="200"/>
                        </a:spcAft>
                        <a:tabLst/>
                      </a:pPr>
                      <a:r>
                        <a:rPr lang="en-GB" sz="1800" dirty="0">
                          <a:effectLst/>
                          <a:latin typeface="Arial Narrow" panose="020B0604020202020204" pitchFamily="34" charset="0"/>
                          <a:ea typeface="ＭＳ 明朝" panose="02020609040205080304" pitchFamily="49" charset="-128"/>
                        </a:rPr>
                        <a:t>J</a:t>
                      </a:r>
                      <a:endParaRPr lang="ja-JP" sz="1800">
                        <a:effectLst/>
                        <a:latin typeface="Times New Roman" panose="02020603050405020304" pitchFamily="18" charset="0"/>
                        <a:ea typeface="ＭＳ 明朝" panose="02020609040205080304" pitchFamily="49" charset="-128"/>
                      </a:endParaRPr>
                    </a:p>
                  </a:txBody>
                  <a:tcPr marL="44450" marR="44450" marT="0" marB="0"/>
                </a:tc>
                <a:tc>
                  <a:txBody>
                    <a:bodyPr/>
                    <a:lstStyle/>
                    <a:p>
                      <a:pPr indent="5080">
                        <a:spcBef>
                          <a:spcPts val="200"/>
                        </a:spcBef>
                        <a:spcAft>
                          <a:spcPts val="200"/>
                        </a:spcAft>
                      </a:pPr>
                      <a:r>
                        <a:rPr lang="en-GB" sz="1800" dirty="0">
                          <a:effectLst/>
                          <a:latin typeface="Arial Narrow" panose="020B0604020202020204" pitchFamily="34" charset="0"/>
                          <a:ea typeface="ＭＳ 明朝" panose="02020609040205080304" pitchFamily="49" charset="-128"/>
                        </a:rPr>
                        <a:t>Update and enhance the GEBCO Gazetteer (B-8) for internet access (</a:t>
                      </a:r>
                      <a:r>
                        <a:rPr lang="en-GB" sz="1800" dirty="0">
                          <a:solidFill>
                            <a:srgbClr val="0070C0"/>
                          </a:solidFill>
                          <a:effectLst/>
                          <a:latin typeface="Arial Narrow" panose="020B0604020202020204" pitchFamily="34" charset="0"/>
                          <a:ea typeface="ＭＳ 明朝" panose="02020609040205080304" pitchFamily="49" charset="-128"/>
                        </a:rPr>
                        <a:t>IHO Task 3.6.10</a:t>
                      </a:r>
                      <a:r>
                        <a:rPr lang="en-GB" sz="1800" dirty="0">
                          <a:effectLst/>
                          <a:latin typeface="Arial Narrow" panose="020B0604020202020204" pitchFamily="34" charset="0"/>
                          <a:ea typeface="ＭＳ 明朝" panose="02020609040205080304" pitchFamily="49" charset="-128"/>
                        </a:rPr>
                        <a:t>) including providing the GEBCO Gazetteer as a web service via a geospatially enabled database (</a:t>
                      </a:r>
                      <a:r>
                        <a:rPr lang="en-GB" sz="1800" dirty="0">
                          <a:solidFill>
                            <a:srgbClr val="0070C0"/>
                          </a:solidFill>
                          <a:effectLst/>
                          <a:latin typeface="Arial Narrow" panose="020B0604020202020204" pitchFamily="34" charset="0"/>
                          <a:ea typeface="ＭＳ 明朝" panose="02020609040205080304" pitchFamily="49" charset="-128"/>
                        </a:rPr>
                        <a:t>IHO Task 3.6.10</a:t>
                      </a:r>
                      <a:r>
                        <a:rPr lang="en-GB" sz="1800" dirty="0">
                          <a:effectLst/>
                          <a:latin typeface="Arial Narrow" panose="020B0604020202020204" pitchFamily="34" charset="0"/>
                          <a:ea typeface="ＭＳ 明朝" panose="02020609040205080304" pitchFamily="49" charset="-128"/>
                        </a:rPr>
                        <a:t>), develop and make available public and management on-line interfaces to the Gazetteer (</a:t>
                      </a:r>
                      <a:r>
                        <a:rPr lang="en-GB" sz="1800" dirty="0">
                          <a:solidFill>
                            <a:srgbClr val="0070C0"/>
                          </a:solidFill>
                          <a:effectLst/>
                          <a:latin typeface="Arial Narrow" panose="020B0604020202020204" pitchFamily="34" charset="0"/>
                          <a:ea typeface="ＭＳ 明朝" panose="02020609040205080304" pitchFamily="49" charset="-128"/>
                        </a:rPr>
                        <a:t>IHO Task 3.6.10</a:t>
                      </a:r>
                      <a:r>
                        <a:rPr lang="en-GB" sz="1800" dirty="0">
                          <a:effectLst/>
                          <a:latin typeface="Arial Narrow" panose="020B0604020202020204" pitchFamily="34" charset="0"/>
                          <a:ea typeface="ＭＳ 明朝" panose="02020609040205080304" pitchFamily="49" charset="-128"/>
                        </a:rPr>
                        <a:t>) and develop the integration of undersea feature concepts in the S-100 framework</a:t>
                      </a:r>
                      <a:endParaRPr lang="ja-JP" sz="2000">
                        <a:effectLst/>
                        <a:latin typeface="Times New Roman" panose="02020603050405020304" pitchFamily="18" charset="0"/>
                        <a:ea typeface="ＭＳ 明朝" panose="02020609040205080304" pitchFamily="49" charset="-128"/>
                      </a:endParaRPr>
                    </a:p>
                  </a:txBody>
                  <a:tcPr marL="44450" marR="44450" marT="0" marB="0"/>
                </a:tc>
                <a:extLst>
                  <a:ext uri="{0D108BD9-81ED-4DB2-BD59-A6C34878D82A}">
                    <a16:rowId xmlns:a16="http://schemas.microsoft.com/office/drawing/2014/main" val="3209738552"/>
                  </a:ext>
                </a:extLst>
              </a:tr>
              <a:tr h="415426">
                <a:tc>
                  <a:txBody>
                    <a:bodyPr/>
                    <a:lstStyle/>
                    <a:p>
                      <a:pPr marL="0" indent="11113" algn="ctr">
                        <a:spcBef>
                          <a:spcPts val="200"/>
                        </a:spcBef>
                        <a:spcAft>
                          <a:spcPts val="200"/>
                        </a:spcAft>
                        <a:tabLst/>
                      </a:pPr>
                      <a:r>
                        <a:rPr lang="en-GB" sz="1800" dirty="0">
                          <a:effectLst/>
                          <a:latin typeface="Arial Narrow" panose="020B0604020202020204" pitchFamily="34" charset="0"/>
                          <a:ea typeface="ＭＳ 明朝" panose="02020609040205080304" pitchFamily="49" charset="-128"/>
                        </a:rPr>
                        <a:t>K</a:t>
                      </a:r>
                      <a:endParaRPr lang="ja-JP" sz="1800">
                        <a:effectLst/>
                        <a:latin typeface="Times New Roman" panose="02020603050405020304" pitchFamily="18" charset="0"/>
                        <a:ea typeface="ＭＳ 明朝" panose="02020609040205080304" pitchFamily="49" charset="-128"/>
                      </a:endParaRPr>
                    </a:p>
                  </a:txBody>
                  <a:tcPr marL="44450" marR="44450" marT="0" marB="0"/>
                </a:tc>
                <a:tc>
                  <a:txBody>
                    <a:bodyPr/>
                    <a:lstStyle/>
                    <a:p>
                      <a:pPr indent="5080">
                        <a:spcBef>
                          <a:spcPts val="200"/>
                        </a:spcBef>
                        <a:spcAft>
                          <a:spcPts val="200"/>
                        </a:spcAft>
                      </a:pPr>
                      <a:r>
                        <a:rPr lang="en-GB" sz="1800" dirty="0">
                          <a:effectLst/>
                          <a:latin typeface="Arial Narrow" panose="020B0604020202020204" pitchFamily="34" charset="0"/>
                          <a:ea typeface="ＭＳ 明朝" panose="02020609040205080304" pitchFamily="49" charset="-128"/>
                        </a:rPr>
                        <a:t>Liaise with and provide support to Seabed2030 project (</a:t>
                      </a:r>
                      <a:r>
                        <a:rPr lang="en-GB" sz="1800" dirty="0">
                          <a:solidFill>
                            <a:srgbClr val="0070C0"/>
                          </a:solidFill>
                          <a:effectLst/>
                          <a:latin typeface="Arial Narrow" panose="020B0604020202020204" pitchFamily="34" charset="0"/>
                          <a:ea typeface="ＭＳ 明朝" panose="02020609040205080304" pitchFamily="49" charset="-128"/>
                        </a:rPr>
                        <a:t>IHO Task 3.6.5</a:t>
                      </a:r>
                      <a:r>
                        <a:rPr lang="en-GB" sz="1800" dirty="0">
                          <a:effectLst/>
                          <a:latin typeface="Arial Narrow" panose="020B0604020202020204" pitchFamily="34" charset="0"/>
                          <a:ea typeface="ＭＳ 明朝" panose="02020609040205080304" pitchFamily="49" charset="-128"/>
                        </a:rPr>
                        <a:t>)</a:t>
                      </a:r>
                      <a:endParaRPr lang="ja-JP" sz="2000">
                        <a:effectLst/>
                        <a:latin typeface="Times New Roman" panose="02020603050405020304" pitchFamily="18" charset="0"/>
                        <a:ea typeface="ＭＳ 明朝" panose="02020609040205080304" pitchFamily="49" charset="-128"/>
                      </a:endParaRPr>
                    </a:p>
                  </a:txBody>
                  <a:tcPr marL="44450" marR="44450" marT="0" marB="0"/>
                </a:tc>
                <a:extLst>
                  <a:ext uri="{0D108BD9-81ED-4DB2-BD59-A6C34878D82A}">
                    <a16:rowId xmlns:a16="http://schemas.microsoft.com/office/drawing/2014/main" val="3981467223"/>
                  </a:ext>
                </a:extLst>
              </a:tr>
            </a:tbl>
          </a:graphicData>
        </a:graphic>
      </p:graphicFrame>
    </p:spTree>
    <p:extLst>
      <p:ext uri="{BB962C8B-B14F-4D97-AF65-F5344CB8AC3E}">
        <p14:creationId xmlns:p14="http://schemas.microsoft.com/office/powerpoint/2010/main" val="1686988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E63617F-7A6C-AB4B-A10D-CB3532AB0087}"/>
              </a:ext>
            </a:extLst>
          </p:cNvPr>
          <p:cNvSpPr>
            <a:spLocks noGrp="1"/>
          </p:cNvSpPr>
          <p:nvPr>
            <p:ph type="title"/>
          </p:nvPr>
        </p:nvSpPr>
        <p:spPr>
          <a:xfrm>
            <a:off x="838200" y="0"/>
            <a:ext cx="10515600" cy="1074821"/>
          </a:xfrm>
        </p:spPr>
        <p:txBody>
          <a:bodyPr/>
          <a:lstStyle/>
          <a:p>
            <a:pPr lvl="0" algn="ctr"/>
            <a:r>
              <a:rPr lang="en-US" altLang="ja-JP" dirty="0"/>
              <a:t>Revision of </a:t>
            </a:r>
            <a:r>
              <a:rPr lang="en-US" altLang="ja-JP" dirty="0" err="1"/>
              <a:t>RoP</a:t>
            </a:r>
            <a:r>
              <a:rPr lang="en-US" altLang="ja-JP" dirty="0"/>
              <a:t> of GGC</a:t>
            </a:r>
            <a:endParaRPr lang="ja-JP" altLang="ja-JP"/>
          </a:p>
        </p:txBody>
      </p:sp>
      <p:sp>
        <p:nvSpPr>
          <p:cNvPr id="3" name="コンテンツ プレースホルダー 2">
            <a:extLst>
              <a:ext uri="{FF2B5EF4-FFF2-40B4-BE49-F238E27FC236}">
                <a16:creationId xmlns:a16="http://schemas.microsoft.com/office/drawing/2014/main" id="{B1FA26D1-C32B-C34B-A85E-70838B63ADCB}"/>
              </a:ext>
            </a:extLst>
          </p:cNvPr>
          <p:cNvSpPr>
            <a:spLocks noGrp="1"/>
          </p:cNvSpPr>
          <p:nvPr>
            <p:ph idx="1"/>
          </p:nvPr>
        </p:nvSpPr>
        <p:spPr>
          <a:xfrm>
            <a:off x="489857" y="1248109"/>
            <a:ext cx="11364686" cy="5462934"/>
          </a:xfrm>
        </p:spPr>
        <p:txBody>
          <a:bodyPr>
            <a:normAutofit fontScale="92500"/>
          </a:bodyPr>
          <a:lstStyle/>
          <a:p>
            <a:pPr lvl="0">
              <a:lnSpc>
                <a:spcPct val="120000"/>
              </a:lnSpc>
              <a:spcBef>
                <a:spcPts val="2400"/>
              </a:spcBef>
            </a:pPr>
            <a:r>
              <a:rPr lang="en-GB" altLang="ja-JP" dirty="0"/>
              <a:t>To be concordant with other IHO Subsidiary body, change the term of Chair/Vice Chair from five years to three years, to read;</a:t>
            </a:r>
          </a:p>
          <a:p>
            <a:pPr marL="0" indent="0">
              <a:lnSpc>
                <a:spcPct val="120000"/>
              </a:lnSpc>
              <a:spcBef>
                <a:spcPts val="2400"/>
              </a:spcBef>
              <a:buNone/>
            </a:pPr>
            <a:r>
              <a:rPr lang="en-GB" altLang="ja-JP" dirty="0"/>
              <a:t>2.1 </a:t>
            </a:r>
            <a:r>
              <a:rPr kumimoji="0" lang="en-GB" altLang="ja-JP" dirty="0">
                <a:solidFill>
                  <a:srgbClr val="000000"/>
                </a:solidFill>
                <a:latin typeface="Arial" panose="020B0604020202020204" pitchFamily="34" charset="0"/>
                <a:ea typeface="Times New Roman" panose="02020603050405020304" pitchFamily="18" charset="0"/>
              </a:rPr>
              <a:t>The Chair and Vice-Chair shall be elected by the Committee from the voting Members of the Committee and normally should be from different parent organizations.  The Chair and Vice-Chair are each elected for </a:t>
            </a:r>
            <a:r>
              <a:rPr kumimoji="0" lang="en-GB" altLang="ja-JP" strike="dblStrike" dirty="0">
                <a:solidFill>
                  <a:srgbClr val="FF0000"/>
                </a:solidFill>
                <a:latin typeface="Arial" panose="020B0604020202020204" pitchFamily="34" charset="0"/>
                <a:ea typeface="Times New Roman" panose="02020603050405020304" pitchFamily="18" charset="0"/>
              </a:rPr>
              <a:t>up to</a:t>
            </a:r>
            <a:r>
              <a:rPr kumimoji="0" lang="en-GB" altLang="ja-JP" dirty="0">
                <a:latin typeface="Arial" panose="020B0604020202020204" pitchFamily="34" charset="0"/>
                <a:ea typeface="Times New Roman" panose="02020603050405020304" pitchFamily="18" charset="0"/>
              </a:rPr>
              <a:t> </a:t>
            </a:r>
            <a:r>
              <a:rPr kumimoji="0" lang="en-GB" altLang="ja-JP" dirty="0">
                <a:solidFill>
                  <a:srgbClr val="000000"/>
                </a:solidFill>
                <a:latin typeface="Arial" panose="020B0604020202020204" pitchFamily="34" charset="0"/>
                <a:ea typeface="Times New Roman" panose="02020603050405020304" pitchFamily="18" charset="0"/>
              </a:rPr>
              <a:t>a </a:t>
            </a:r>
            <a:r>
              <a:rPr kumimoji="0" lang="en-GB" altLang="ja-JP" strike="dblStrike" dirty="0">
                <a:solidFill>
                  <a:srgbClr val="FF0000"/>
                </a:solidFill>
                <a:latin typeface="Arial" panose="020B0604020202020204" pitchFamily="34" charset="0"/>
                <a:ea typeface="Times New Roman" panose="02020603050405020304" pitchFamily="18" charset="0"/>
              </a:rPr>
              <a:t>five</a:t>
            </a:r>
            <a:r>
              <a:rPr kumimoji="0" lang="en-GB" altLang="ja-JP" dirty="0">
                <a:solidFill>
                  <a:srgbClr val="FF0000"/>
                </a:solidFill>
                <a:latin typeface="Arial" panose="020B0604020202020204" pitchFamily="34" charset="0"/>
                <a:ea typeface="Times New Roman" panose="02020603050405020304" pitchFamily="18" charset="0"/>
              </a:rPr>
              <a:t> </a:t>
            </a:r>
            <a:r>
              <a:rPr kumimoji="0" lang="en-GB" altLang="ja-JP" u="sng" dirty="0">
                <a:solidFill>
                  <a:srgbClr val="008080"/>
                </a:solidFill>
                <a:latin typeface="Arial" panose="020B0604020202020204" pitchFamily="34" charset="0"/>
                <a:ea typeface="Times New Roman" panose="02020603050405020304" pitchFamily="18" charset="0"/>
              </a:rPr>
              <a:t>three</a:t>
            </a:r>
            <a:r>
              <a:rPr kumimoji="0" lang="en-GB" altLang="ja-JP" dirty="0">
                <a:solidFill>
                  <a:srgbClr val="000000"/>
                </a:solidFill>
                <a:latin typeface="Arial" panose="020B0604020202020204" pitchFamily="34" charset="0"/>
                <a:ea typeface="Times New Roman" panose="02020603050405020304" pitchFamily="18" charset="0"/>
              </a:rPr>
              <a:t>-year term, but not exceeding their current membership of the Committee.  They can be re-elected for </a:t>
            </a:r>
            <a:r>
              <a:rPr kumimoji="0" lang="en-GB" altLang="ja-JP" dirty="0">
                <a:latin typeface="Arial" panose="020B0604020202020204" pitchFamily="34" charset="0"/>
                <a:ea typeface="Times New Roman" panose="02020603050405020304" pitchFamily="18" charset="0"/>
              </a:rPr>
              <a:t>one</a:t>
            </a:r>
            <a:r>
              <a:rPr kumimoji="0" lang="en-GB" altLang="ja-JP" dirty="0">
                <a:solidFill>
                  <a:srgbClr val="FF0000"/>
                </a:solidFill>
                <a:latin typeface="Arial" panose="020B0604020202020204" pitchFamily="34" charset="0"/>
                <a:ea typeface="Times New Roman" panose="02020603050405020304" pitchFamily="18" charset="0"/>
              </a:rPr>
              <a:t> </a:t>
            </a:r>
            <a:r>
              <a:rPr kumimoji="0" lang="en-GB" altLang="ja-JP" dirty="0">
                <a:solidFill>
                  <a:srgbClr val="000000"/>
                </a:solidFill>
                <a:latin typeface="Arial" panose="020B0604020202020204" pitchFamily="34" charset="0"/>
                <a:ea typeface="Times New Roman" panose="02020603050405020304" pitchFamily="18" charset="0"/>
              </a:rPr>
              <a:t>additional term by the Committee.  The Chair shall conduct the business of the Committee. If the Chair is unable to carry out the duties of the office, the Vice-Chair shall assume the Chair with the same powers and duties.</a:t>
            </a:r>
            <a:endParaRPr kumimoji="0" lang="en-GB" altLang="ja-JP" sz="4400" dirty="0">
              <a:latin typeface="Arial" panose="020B0604020202020204" pitchFamily="34" charset="0"/>
            </a:endParaRPr>
          </a:p>
          <a:p>
            <a:pPr lvl="0">
              <a:lnSpc>
                <a:spcPct val="120000"/>
              </a:lnSpc>
              <a:spcBef>
                <a:spcPts val="2400"/>
              </a:spcBef>
            </a:pPr>
            <a:endParaRPr lang="en-GB" altLang="ja-JP" dirty="0"/>
          </a:p>
        </p:txBody>
      </p:sp>
    </p:spTree>
    <p:extLst>
      <p:ext uri="{BB962C8B-B14F-4D97-AF65-F5344CB8AC3E}">
        <p14:creationId xmlns:p14="http://schemas.microsoft.com/office/powerpoint/2010/main" val="1268314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1132</TotalTime>
  <Words>978</Words>
  <Application>Microsoft Macintosh PowerPoint</Application>
  <PresentationFormat>ワイド画面</PresentationFormat>
  <Paragraphs>104</Paragraphs>
  <Slides>10</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10</vt:i4>
      </vt:variant>
    </vt:vector>
  </HeadingPairs>
  <TitlesOfParts>
    <vt:vector size="17" baseType="lpstr">
      <vt:lpstr>ＭＳ 明朝</vt:lpstr>
      <vt:lpstr>Times New Roman</vt:lpstr>
      <vt:lpstr>游ゴシック</vt:lpstr>
      <vt:lpstr>游ゴシック Light</vt:lpstr>
      <vt:lpstr>Arial</vt:lpstr>
      <vt:lpstr>Arial Narrow</vt:lpstr>
      <vt:lpstr>Office テーマ</vt:lpstr>
      <vt:lpstr>Report from  the IHO-IOC joint Guiding Committee for GEBCO</vt:lpstr>
      <vt:lpstr>                     List of GGC members      – as of 3 June 2019</vt:lpstr>
      <vt:lpstr>Progress on IRCC-10 Action Items </vt:lpstr>
      <vt:lpstr>meetings</vt:lpstr>
      <vt:lpstr>major issues discussed at GGC35</vt:lpstr>
      <vt:lpstr>major issues discussed at GGC35</vt:lpstr>
      <vt:lpstr>2nd “GEBCO Symposium”</vt:lpstr>
      <vt:lpstr>GGC Tasks</vt:lpstr>
      <vt:lpstr>Revision of RoP of GGC</vt:lpstr>
      <vt:lpstr>Actions Required of IRCC</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from  the GEBCO Guiding Committee</dc:title>
  <dc:creator>谷伸</dc:creator>
  <cp:lastModifiedBy>伸 谷</cp:lastModifiedBy>
  <cp:revision>47</cp:revision>
  <dcterms:created xsi:type="dcterms:W3CDTF">2019-06-02T04:02:55Z</dcterms:created>
  <dcterms:modified xsi:type="dcterms:W3CDTF">2019-06-04T16:37:28Z</dcterms:modified>
</cp:coreProperties>
</file>